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90" r:id="rId1"/>
  </p:sldMasterIdLst>
  <p:notesMasterIdLst>
    <p:notesMasterId r:id="rId40"/>
  </p:notesMasterIdLst>
  <p:handoutMasterIdLst>
    <p:handoutMasterId r:id="rId41"/>
  </p:handoutMasterIdLst>
  <p:sldIdLst>
    <p:sldId id="561" r:id="rId2"/>
    <p:sldId id="656" r:id="rId3"/>
    <p:sldId id="657" r:id="rId4"/>
    <p:sldId id="658" r:id="rId5"/>
    <p:sldId id="677" r:id="rId6"/>
    <p:sldId id="613" r:id="rId7"/>
    <p:sldId id="660" r:id="rId8"/>
    <p:sldId id="626" r:id="rId9"/>
    <p:sldId id="610" r:id="rId10"/>
    <p:sldId id="635" r:id="rId11"/>
    <p:sldId id="653" r:id="rId12"/>
    <p:sldId id="637" r:id="rId13"/>
    <p:sldId id="649" r:id="rId14"/>
    <p:sldId id="662" r:id="rId15"/>
    <p:sldId id="654" r:id="rId16"/>
    <p:sldId id="678" r:id="rId17"/>
    <p:sldId id="679" r:id="rId18"/>
    <p:sldId id="594" r:id="rId19"/>
    <p:sldId id="628" r:id="rId20"/>
    <p:sldId id="655" r:id="rId21"/>
    <p:sldId id="663" r:id="rId22"/>
    <p:sldId id="664" r:id="rId23"/>
    <p:sldId id="665" r:id="rId24"/>
    <p:sldId id="666" r:id="rId25"/>
    <p:sldId id="681" r:id="rId26"/>
    <p:sldId id="674" r:id="rId27"/>
    <p:sldId id="676" r:id="rId28"/>
    <p:sldId id="668" r:id="rId29"/>
    <p:sldId id="661" r:id="rId30"/>
    <p:sldId id="669" r:id="rId31"/>
    <p:sldId id="640" r:id="rId32"/>
    <p:sldId id="670" r:id="rId33"/>
    <p:sldId id="673" r:id="rId34"/>
    <p:sldId id="671" r:id="rId35"/>
    <p:sldId id="682" r:id="rId36"/>
    <p:sldId id="684" r:id="rId37"/>
    <p:sldId id="685" r:id="rId38"/>
    <p:sldId id="683" r:id="rId39"/>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9879" autoAdjust="0"/>
    <p:restoredTop sz="90551" autoAdjust="0"/>
  </p:normalViewPr>
  <p:slideViewPr>
    <p:cSldViewPr>
      <p:cViewPr>
        <p:scale>
          <a:sx n="100" d="100"/>
          <a:sy n="100" d="100"/>
        </p:scale>
        <p:origin x="-3392" y="-608"/>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13763" cy="465455"/>
          </a:xfrm>
          <a:prstGeom prst="rect">
            <a:avLst/>
          </a:prstGeom>
        </p:spPr>
        <p:txBody>
          <a:bodyPr vert="horz" lIns="93165" tIns="46583" rIns="93165" bIns="46583" rtlCol="0"/>
          <a:lstStyle>
            <a:lvl1pPr algn="l">
              <a:defRPr sz="1200"/>
            </a:lvl1pPr>
          </a:lstStyle>
          <a:p>
            <a:endParaRPr lang="en-US" dirty="0"/>
          </a:p>
        </p:txBody>
      </p:sp>
      <p:sp>
        <p:nvSpPr>
          <p:cNvPr id="3" name="Date Placeholder 2"/>
          <p:cNvSpPr>
            <a:spLocks noGrp="1"/>
          </p:cNvSpPr>
          <p:nvPr>
            <p:ph type="dt" sz="quarter" idx="1"/>
          </p:nvPr>
        </p:nvSpPr>
        <p:spPr>
          <a:xfrm>
            <a:off x="3939468" y="1"/>
            <a:ext cx="3013763" cy="465455"/>
          </a:xfrm>
          <a:prstGeom prst="rect">
            <a:avLst/>
          </a:prstGeom>
        </p:spPr>
        <p:txBody>
          <a:bodyPr vert="horz" lIns="93165" tIns="46583" rIns="93165" bIns="46583" rtlCol="0"/>
          <a:lstStyle>
            <a:lvl1pPr algn="r">
              <a:defRPr sz="1200"/>
            </a:lvl1pPr>
          </a:lstStyle>
          <a:p>
            <a:fld id="{10E624E8-305B-48FB-8090-38C3AFB94589}" type="datetimeFigureOut">
              <a:rPr lang="en-US" smtClean="0"/>
              <a:pPr/>
              <a:t>3/12/15</a:t>
            </a:fld>
            <a:endParaRPr lang="en-US" dirty="0"/>
          </a:p>
        </p:txBody>
      </p:sp>
      <p:sp>
        <p:nvSpPr>
          <p:cNvPr id="4" name="Footer Placeholder 3"/>
          <p:cNvSpPr>
            <a:spLocks noGrp="1"/>
          </p:cNvSpPr>
          <p:nvPr>
            <p:ph type="ftr" sz="quarter" idx="2"/>
          </p:nvPr>
        </p:nvSpPr>
        <p:spPr>
          <a:xfrm>
            <a:off x="2" y="8842032"/>
            <a:ext cx="3013763" cy="465455"/>
          </a:xfrm>
          <a:prstGeom prst="rect">
            <a:avLst/>
          </a:prstGeom>
        </p:spPr>
        <p:txBody>
          <a:bodyPr vert="horz" lIns="93165" tIns="46583" rIns="93165" bIns="4658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9468" y="8842032"/>
            <a:ext cx="3013763" cy="465455"/>
          </a:xfrm>
          <a:prstGeom prst="rect">
            <a:avLst/>
          </a:prstGeom>
        </p:spPr>
        <p:txBody>
          <a:bodyPr vert="horz" lIns="93165" tIns="46583" rIns="93165" bIns="46583" rtlCol="0" anchor="b"/>
          <a:lstStyle>
            <a:lvl1pPr algn="r">
              <a:defRPr sz="1200"/>
            </a:lvl1pPr>
          </a:lstStyle>
          <a:p>
            <a:fld id="{03457AE0-135A-4415-923D-E09F7533A339}" type="slidenum">
              <a:rPr lang="en-US" smtClean="0"/>
              <a:pPr/>
              <a:t>‹#›</a:t>
            </a:fld>
            <a:endParaRPr lang="en-US" dirty="0"/>
          </a:p>
        </p:txBody>
      </p:sp>
    </p:spTree>
    <p:extLst>
      <p:ext uri="{BB962C8B-B14F-4D97-AF65-F5344CB8AC3E}">
        <p14:creationId xmlns:p14="http://schemas.microsoft.com/office/powerpoint/2010/main" val="40443772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13763" cy="465455"/>
          </a:xfrm>
          <a:prstGeom prst="rect">
            <a:avLst/>
          </a:prstGeom>
        </p:spPr>
        <p:txBody>
          <a:bodyPr vert="horz" lIns="93165" tIns="46583" rIns="93165" bIns="46583" rtlCol="0"/>
          <a:lstStyle>
            <a:lvl1pPr algn="l">
              <a:defRPr sz="1200"/>
            </a:lvl1pPr>
          </a:lstStyle>
          <a:p>
            <a:endParaRPr lang="en-US" dirty="0"/>
          </a:p>
        </p:txBody>
      </p:sp>
      <p:sp>
        <p:nvSpPr>
          <p:cNvPr id="3" name="Date Placeholder 2"/>
          <p:cNvSpPr>
            <a:spLocks noGrp="1"/>
          </p:cNvSpPr>
          <p:nvPr>
            <p:ph type="dt" idx="1"/>
          </p:nvPr>
        </p:nvSpPr>
        <p:spPr>
          <a:xfrm>
            <a:off x="3939468" y="1"/>
            <a:ext cx="3013763" cy="465455"/>
          </a:xfrm>
          <a:prstGeom prst="rect">
            <a:avLst/>
          </a:prstGeom>
        </p:spPr>
        <p:txBody>
          <a:bodyPr vert="horz" lIns="93165" tIns="46583" rIns="93165" bIns="46583" rtlCol="0"/>
          <a:lstStyle>
            <a:lvl1pPr algn="r">
              <a:defRPr sz="1200"/>
            </a:lvl1pPr>
          </a:lstStyle>
          <a:p>
            <a:fld id="{5DA0CCBB-4196-4DB8-ABB1-D8D74DCC9713}" type="datetimeFigureOut">
              <a:rPr lang="en-US" smtClean="0"/>
              <a:pPr/>
              <a:t>3/12/15</a:t>
            </a:fld>
            <a:endParaRPr lang="en-US" dirty="0"/>
          </a:p>
        </p:txBody>
      </p:sp>
      <p:sp>
        <p:nvSpPr>
          <p:cNvPr id="4" name="Slide Image Placeholder 3"/>
          <p:cNvSpPr>
            <a:spLocks noGrp="1" noRot="1" noChangeAspect="1"/>
          </p:cNvSpPr>
          <p:nvPr>
            <p:ph type="sldImg" idx="2"/>
          </p:nvPr>
        </p:nvSpPr>
        <p:spPr>
          <a:xfrm>
            <a:off x="1149350" y="698500"/>
            <a:ext cx="4656138" cy="3490913"/>
          </a:xfrm>
          <a:prstGeom prst="rect">
            <a:avLst/>
          </a:prstGeom>
          <a:noFill/>
          <a:ln w="12700">
            <a:solidFill>
              <a:prstClr val="black"/>
            </a:solidFill>
          </a:ln>
        </p:spPr>
        <p:txBody>
          <a:bodyPr vert="horz" lIns="93165" tIns="46583" rIns="93165" bIns="46583" rtlCol="0" anchor="ctr"/>
          <a:lstStyle/>
          <a:p>
            <a:endParaRPr lang="en-US" dirty="0"/>
          </a:p>
        </p:txBody>
      </p:sp>
      <p:sp>
        <p:nvSpPr>
          <p:cNvPr id="5" name="Notes Placeholder 4"/>
          <p:cNvSpPr>
            <a:spLocks noGrp="1"/>
          </p:cNvSpPr>
          <p:nvPr>
            <p:ph type="body" sz="quarter" idx="3"/>
          </p:nvPr>
        </p:nvSpPr>
        <p:spPr>
          <a:xfrm>
            <a:off x="695485" y="4421825"/>
            <a:ext cx="5563870" cy="4189095"/>
          </a:xfrm>
          <a:prstGeom prst="rect">
            <a:avLst/>
          </a:prstGeom>
        </p:spPr>
        <p:txBody>
          <a:bodyPr vert="horz" lIns="93165" tIns="46583" rIns="93165" bIns="4658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42032"/>
            <a:ext cx="3013763" cy="465455"/>
          </a:xfrm>
          <a:prstGeom prst="rect">
            <a:avLst/>
          </a:prstGeom>
        </p:spPr>
        <p:txBody>
          <a:bodyPr vert="horz" lIns="93165" tIns="46583" rIns="93165" bIns="4658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9468" y="8842032"/>
            <a:ext cx="3013763" cy="465455"/>
          </a:xfrm>
          <a:prstGeom prst="rect">
            <a:avLst/>
          </a:prstGeom>
        </p:spPr>
        <p:txBody>
          <a:bodyPr vert="horz" lIns="93165" tIns="46583" rIns="93165" bIns="46583" rtlCol="0" anchor="b"/>
          <a:lstStyle>
            <a:lvl1pPr algn="r">
              <a:defRPr sz="1200"/>
            </a:lvl1pPr>
          </a:lstStyle>
          <a:p>
            <a:fld id="{2FC9A5E9-68C4-4750-A554-9FB1DDCABC1A}" type="slidenum">
              <a:rPr lang="en-US" smtClean="0"/>
              <a:pPr/>
              <a:t>‹#›</a:t>
            </a:fld>
            <a:endParaRPr lang="en-US" dirty="0"/>
          </a:p>
        </p:txBody>
      </p:sp>
    </p:spTree>
    <p:extLst>
      <p:ext uri="{BB962C8B-B14F-4D97-AF65-F5344CB8AC3E}">
        <p14:creationId xmlns:p14="http://schemas.microsoft.com/office/powerpoint/2010/main" val="3344614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C9A5E9-68C4-4750-A554-9FB1DDCABC1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C9A5E9-68C4-4750-A554-9FB1DDCABC1A}"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C9A5E9-68C4-4750-A554-9FB1DDCABC1A}"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C9A5E9-68C4-4750-A554-9FB1DDCABC1A}" type="slidenum">
              <a:rPr lang="en-US" smtClean="0"/>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C9A5E9-68C4-4750-A554-9FB1DDCABC1A}" type="slidenum">
              <a:rPr lang="en-US" smtClean="0"/>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C9A5E9-68C4-4750-A554-9FB1DDCABC1A}" type="slidenum">
              <a:rPr lang="en-US" smtClean="0"/>
              <a:pPr/>
              <a:t>18</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C9A5E9-68C4-4750-A554-9FB1DDCABC1A}" type="slidenum">
              <a:rPr lang="en-US" smtClean="0"/>
              <a:pPr/>
              <a:t>19</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C9A5E9-68C4-4750-A554-9FB1DDCABC1A}" type="slidenum">
              <a:rPr lang="en-US" smtClean="0"/>
              <a:pPr/>
              <a:t>20</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C9A5E9-68C4-4750-A554-9FB1DDCABC1A}" type="slidenum">
              <a:rPr lang="en-US" smtClean="0"/>
              <a:pPr/>
              <a:t>21</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C9A5E9-68C4-4750-A554-9FB1DDCABC1A}" type="slidenum">
              <a:rPr lang="en-US" smtClean="0"/>
              <a:pPr/>
              <a:t>22</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C9A5E9-68C4-4750-A554-9FB1DDCABC1A}" type="slidenum">
              <a:rPr lang="en-US" smtClean="0"/>
              <a:pPr/>
              <a:t>23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C9A5E9-68C4-4750-A554-9FB1DDCABC1A}"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C9A5E9-68C4-4750-A554-9FB1DDCABC1A}" type="slidenum">
              <a:rPr lang="en-US" smtClean="0"/>
              <a:pPr/>
              <a:t>24</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C9A5E9-68C4-4750-A554-9FB1DDCABC1A}" type="slidenum">
              <a:rPr lang="en-US" smtClean="0"/>
              <a:pPr/>
              <a:t>25</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C9A5E9-68C4-4750-A554-9FB1DDCABC1A}" type="slidenum">
              <a:rPr lang="en-US" smtClean="0"/>
              <a:pPr/>
              <a:t>29</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C9A5E9-68C4-4750-A554-9FB1DDCABC1A}" type="slidenum">
              <a:rPr lang="en-US" smtClean="0"/>
              <a:pPr/>
              <a:t>30</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C9A5E9-68C4-4750-A554-9FB1DDCABC1A}" type="slidenum">
              <a:rPr lang="en-US" smtClean="0"/>
              <a:pPr/>
              <a:t>31</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C9A5E9-68C4-4750-A554-9FB1DDCABC1A}" type="slidenum">
              <a:rPr lang="en-US" smtClean="0"/>
              <a:pPr/>
              <a:t>32</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C9A5E9-68C4-4750-A554-9FB1DDCABC1A}" type="slidenum">
              <a:rPr lang="en-US" smtClean="0"/>
              <a:pPr/>
              <a:t>33</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C9A5E9-68C4-4750-A554-9FB1DDCABC1A}" type="slidenum">
              <a:rPr lang="en-US" smtClean="0"/>
              <a:pPr/>
              <a:t>34</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C9A5E9-68C4-4750-A554-9FB1DDCABC1A}" type="slidenum">
              <a:rPr lang="en-US" smtClean="0"/>
              <a:pPr/>
              <a:t>35</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C9A5E9-68C4-4750-A554-9FB1DDCABC1A}" type="slidenum">
              <a:rPr lang="en-US" smtClean="0"/>
              <a:pPr/>
              <a:t>36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C9A5E9-68C4-4750-A554-9FB1DDCABC1A}"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C9A5E9-68C4-4750-A554-9FB1DDCABC1A}" type="slidenum">
              <a:rPr lang="en-US" smtClean="0"/>
              <a:pPr/>
              <a:t>37</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C9A5E9-68C4-4750-A554-9FB1DDCABC1A}" type="slidenum">
              <a:rPr lang="en-US" smtClean="0"/>
              <a:pPr/>
              <a:t>38</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C9A5E9-68C4-4750-A554-9FB1DDCABC1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C9A5E9-68C4-4750-A554-9FB1DDCABC1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C9A5E9-68C4-4750-A554-9FB1DDCABC1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C9A5E9-68C4-4750-A554-9FB1DDCABC1A}"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C9A5E9-68C4-4750-A554-9FB1DDCABC1A}"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C9A5E9-68C4-4750-A554-9FB1DDCABC1A}"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E4A9380-472A-4C43-BA9A-B32C94924588}" type="datetimeFigureOut">
              <a:rPr lang="en-US" smtClean="0"/>
              <a:pPr/>
              <a:t>3/12/15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4A9380-472A-4C43-BA9A-B32C94924588}" type="datetimeFigureOut">
              <a:rPr lang="en-US" smtClean="0"/>
              <a:pPr/>
              <a:t>3/12/15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52F1FF-96CF-4B51-A7BC-9532E9F6677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4A9380-472A-4C43-BA9A-B32C94924588}" type="datetimeFigureOut">
              <a:rPr lang="en-US" smtClean="0"/>
              <a:pPr/>
              <a:t>3/12/15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52F1FF-96CF-4B51-A7BC-9532E9F6677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4A9380-472A-4C43-BA9A-B32C94924588}" type="datetimeFigureOut">
              <a:rPr lang="en-US" smtClean="0"/>
              <a:pPr/>
              <a:t>3/12/15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52F1FF-96CF-4B51-A7BC-9532E9F6677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4A9380-472A-4C43-BA9A-B32C94924588}" type="datetimeFigureOut">
              <a:rPr lang="en-US" smtClean="0"/>
              <a:pPr/>
              <a:t>3/12/15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52F1FF-96CF-4B51-A7BC-9532E9F66771}"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4A9380-472A-4C43-BA9A-B32C94924588}" type="datetimeFigureOut">
              <a:rPr lang="en-US" smtClean="0"/>
              <a:pPr/>
              <a:t>3/12/15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52F1FF-96CF-4B51-A7BC-9532E9F6677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E4A9380-472A-4C43-BA9A-B32C94924588}" type="datetimeFigureOut">
              <a:rPr lang="en-US" smtClean="0"/>
              <a:pPr/>
              <a:t>3/12/15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252F1FF-96CF-4B51-A7BC-9532E9F66771}"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4A9380-472A-4C43-BA9A-B32C94924588}" type="datetimeFigureOut">
              <a:rPr lang="en-US" smtClean="0"/>
              <a:pPr/>
              <a:t>3/12/15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252F1FF-96CF-4B51-A7BC-9532E9F6677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4A9380-472A-4C43-BA9A-B32C94924588}" type="datetimeFigureOut">
              <a:rPr lang="en-US" smtClean="0"/>
              <a:pPr/>
              <a:t>3/12/15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252F1FF-96CF-4B51-A7BC-9532E9F6677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4A9380-472A-4C43-BA9A-B32C94924588}" type="datetimeFigureOut">
              <a:rPr lang="en-US" smtClean="0"/>
              <a:pPr/>
              <a:t>3/12/15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4A9380-472A-4C43-BA9A-B32C94924588}" type="datetimeFigureOut">
              <a:rPr lang="en-US" smtClean="0"/>
              <a:pPr/>
              <a:t>3/12/15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52F1FF-96CF-4B51-A7BC-9532E9F6677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E4A9380-472A-4C43-BA9A-B32C94924588}" type="datetimeFigureOut">
              <a:rPr lang="en-US" smtClean="0"/>
              <a:pPr/>
              <a:t>3/12/15</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252F1FF-96CF-4B51-A7BC-9532E9F6677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391" r:id="rId1"/>
    <p:sldLayoutId id="2147484392" r:id="rId2"/>
    <p:sldLayoutId id="2147484393" r:id="rId3"/>
    <p:sldLayoutId id="2147484394" r:id="rId4"/>
    <p:sldLayoutId id="2147484395" r:id="rId5"/>
    <p:sldLayoutId id="2147484396" r:id="rId6"/>
    <p:sldLayoutId id="2147484397" r:id="rId7"/>
    <p:sldLayoutId id="2147484398" r:id="rId8"/>
    <p:sldLayoutId id="2147484399" r:id="rId9"/>
    <p:sldLayoutId id="2147484400" r:id="rId10"/>
    <p:sldLayoutId id="214748440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s://owa.buffalostate.edu/owa/redir.aspx?C=f19c092bbc38437c90cc832869c96cee&amp;URL=http://www.nsflsu.com/nsf-iuse-webinar-recordings-september-2014.htm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owa.buffalostate.edu/owa/redir.aspx?C=f19c092bbc38437c90cc832869c96cee&amp;URL=http://www.nsflsu.com/nsf-iuse-webinar-recordings-september-2014.html"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0" y="1143000"/>
            <a:ext cx="9144000" cy="2209800"/>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lstStyle>
          <a:p>
            <a:pPr algn="ctr">
              <a:defRPr/>
            </a:pPr>
            <a:r>
              <a:rPr lang="en-US" sz="3600" dirty="0" smtClean="0">
                <a:solidFill>
                  <a:schemeClr val="bg2">
                    <a:lumMod val="25000"/>
                  </a:schemeClr>
                </a:solidFill>
              </a:rPr>
              <a:t>Webinar</a:t>
            </a:r>
            <a:r>
              <a:rPr lang="en-US" sz="1400" dirty="0" smtClean="0">
                <a:solidFill>
                  <a:schemeClr val="bg2">
                    <a:lumMod val="25000"/>
                  </a:schemeClr>
                </a:solidFill>
              </a:rPr>
              <a:t/>
            </a:r>
            <a:br>
              <a:rPr lang="en-US" sz="1400" dirty="0" smtClean="0">
                <a:solidFill>
                  <a:schemeClr val="bg2">
                    <a:lumMod val="25000"/>
                  </a:schemeClr>
                </a:solidFill>
              </a:rPr>
            </a:br>
            <a:r>
              <a:rPr lang="en-US" sz="4000" dirty="0" smtClean="0">
                <a:solidFill>
                  <a:schemeClr val="bg2">
                    <a:lumMod val="25000"/>
                  </a:schemeClr>
                </a:solidFill>
                <a:effectLst>
                  <a:outerShdw blurRad="38100" dist="38100" dir="2700000" algn="tl">
                    <a:srgbClr val="000000">
                      <a:alpha val="43137"/>
                    </a:srgbClr>
                  </a:outerShdw>
                </a:effectLst>
              </a:rPr>
              <a:t>NSF’s Improving Undergraduate STEM Education</a:t>
            </a:r>
            <a:r>
              <a:rPr lang="en-US" sz="4000" dirty="0" smtClean="0">
                <a:solidFill>
                  <a:schemeClr val="bg2">
                    <a:lumMod val="25000"/>
                  </a:schemeClr>
                </a:solidFill>
              </a:rPr>
              <a:t> </a:t>
            </a:r>
            <a:r>
              <a:rPr lang="en-US" sz="3600" dirty="0" smtClean="0">
                <a:solidFill>
                  <a:schemeClr val="bg2">
                    <a:lumMod val="25000"/>
                  </a:schemeClr>
                </a:solidFill>
                <a:effectLst>
                  <a:outerShdw blurRad="38100" dist="38100" dir="2700000" algn="tl">
                    <a:srgbClr val="000000">
                      <a:alpha val="43137"/>
                    </a:srgbClr>
                  </a:outerShdw>
                </a:effectLst>
              </a:rPr>
              <a:t>(</a:t>
            </a:r>
            <a:r>
              <a:rPr lang="en-US" sz="3600" dirty="0" smtClean="0">
                <a:solidFill>
                  <a:schemeClr val="bg2">
                    <a:lumMod val="25000"/>
                  </a:schemeClr>
                </a:solidFill>
                <a:effectLst>
                  <a:outerShdw blurRad="50800" dist="38100" dir="2700000" algn="tl" rotWithShape="0">
                    <a:prstClr val="black">
                      <a:alpha val="40000"/>
                    </a:prstClr>
                  </a:outerShdw>
                </a:effectLst>
              </a:rPr>
              <a:t>IUSE</a:t>
            </a:r>
            <a:r>
              <a:rPr lang="en-US" sz="3600" dirty="0" smtClean="0">
                <a:solidFill>
                  <a:schemeClr val="bg2">
                    <a:lumMod val="25000"/>
                  </a:schemeClr>
                </a:solidFill>
                <a:effectLst>
                  <a:outerShdw blurRad="38100" dist="38100" dir="2700000" algn="tl">
                    <a:srgbClr val="000000">
                      <a:alpha val="43137"/>
                    </a:srgbClr>
                  </a:outerShdw>
                </a:effectLst>
              </a:rPr>
              <a:t>) </a:t>
            </a:r>
            <a:r>
              <a:rPr lang="en-US" sz="3600" dirty="0" smtClean="0">
                <a:solidFill>
                  <a:schemeClr val="bg2">
                    <a:lumMod val="25000"/>
                  </a:schemeClr>
                </a:solidFill>
              </a:rPr>
              <a:t>Program</a:t>
            </a:r>
            <a:endParaRPr lang="en-US" sz="3600" dirty="0">
              <a:solidFill>
                <a:schemeClr val="bg2">
                  <a:lumMod val="25000"/>
                </a:schemeClr>
              </a:solidFill>
              <a:effectLst>
                <a:outerShdw blurRad="38100" dist="38100" dir="2700000" algn="tl">
                  <a:srgbClr val="000000">
                    <a:alpha val="43137"/>
                  </a:srgbClr>
                </a:outerShdw>
              </a:effectLst>
            </a:endParaRPr>
          </a:p>
          <a:p>
            <a:pPr algn="ctr">
              <a:defRPr/>
            </a:pPr>
            <a:endParaRPr lang="en-US" sz="4000" b="0" dirty="0">
              <a:solidFill>
                <a:schemeClr val="bg1"/>
              </a:solidFill>
              <a:effectLst>
                <a:outerShdw blurRad="38100" dist="38100" dir="2700000" algn="tl">
                  <a:srgbClr val="000000">
                    <a:alpha val="43137"/>
                  </a:srgbClr>
                </a:outerShdw>
              </a:effectLst>
              <a:latin typeface="Garamond" pitchFamily="18" charset="0"/>
            </a:endParaRPr>
          </a:p>
        </p:txBody>
      </p:sp>
      <p:sp>
        <p:nvSpPr>
          <p:cNvPr id="6" name="Subtitle 6"/>
          <p:cNvSpPr txBox="1">
            <a:spLocks/>
          </p:cNvSpPr>
          <p:nvPr/>
        </p:nvSpPr>
        <p:spPr>
          <a:xfrm>
            <a:off x="304800" y="3352800"/>
            <a:ext cx="8534400" cy="3352800"/>
          </a:xfrm>
          <a:prstGeom prst="rect">
            <a:avLst/>
          </a:prstGeom>
        </p:spPr>
        <p:txBody>
          <a:bodyPr vert="horz">
            <a:normAutofit fontScale="850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lstStyle>
          <a:p>
            <a:pPr marL="109728" indent="0" algn="ctr">
              <a:spcBef>
                <a:spcPts val="0"/>
              </a:spcBef>
              <a:buNone/>
            </a:pPr>
            <a:r>
              <a:rPr lang="en-US" sz="4000" dirty="0" smtClean="0">
                <a:solidFill>
                  <a:schemeClr val="accent6">
                    <a:lumMod val="50000"/>
                  </a:schemeClr>
                </a:solidFill>
              </a:rPr>
              <a:t>Program Description: </a:t>
            </a:r>
            <a:r>
              <a:rPr lang="en-US" sz="4000" dirty="0" smtClean="0">
                <a:solidFill>
                  <a:schemeClr val="accent6">
                    <a:lumMod val="50000"/>
                  </a:schemeClr>
                </a:solidFill>
                <a:effectLst>
                  <a:outerShdw blurRad="38100" dist="38100" dir="2700000" algn="tl">
                    <a:srgbClr val="000000">
                      <a:alpha val="43137"/>
                    </a:srgbClr>
                  </a:outerShdw>
                </a:effectLst>
              </a:rPr>
              <a:t>NSF 14-588</a:t>
            </a:r>
          </a:p>
          <a:p>
            <a:pPr marL="109728" indent="0" algn="ctr">
              <a:spcBef>
                <a:spcPts val="0"/>
              </a:spcBef>
              <a:buNone/>
            </a:pPr>
            <a:endParaRPr lang="en-US" sz="3600" b="1" dirty="0" smtClean="0">
              <a:solidFill>
                <a:schemeClr val="accent6">
                  <a:lumMod val="50000"/>
                </a:schemeClr>
              </a:solidFill>
              <a:effectLst>
                <a:outerShdw blurRad="38100" dist="38100" dir="2700000" algn="tl">
                  <a:srgbClr val="000000">
                    <a:alpha val="43137"/>
                  </a:srgbClr>
                </a:outerShdw>
              </a:effectLst>
            </a:endParaRPr>
          </a:p>
          <a:p>
            <a:pPr marL="109728" indent="0" algn="ctr">
              <a:spcBef>
                <a:spcPts val="0"/>
              </a:spcBef>
              <a:buNone/>
            </a:pPr>
            <a:endParaRPr lang="en-US" sz="3600" b="1" dirty="0">
              <a:solidFill>
                <a:schemeClr val="accent6">
                  <a:lumMod val="50000"/>
                </a:schemeClr>
              </a:solidFill>
              <a:effectLst>
                <a:outerShdw blurRad="38100" dist="38100" dir="2700000" algn="tl">
                  <a:srgbClr val="000000">
                    <a:alpha val="43137"/>
                  </a:srgbClr>
                </a:outerShdw>
              </a:effectLst>
            </a:endParaRPr>
          </a:p>
          <a:p>
            <a:pPr marL="109728" indent="0">
              <a:spcBef>
                <a:spcPts val="0"/>
              </a:spcBef>
              <a:buNone/>
            </a:pPr>
            <a:r>
              <a:rPr lang="en-US" sz="3600" dirty="0" smtClean="0">
                <a:effectLst>
                  <a:outerShdw blurRad="38100" dist="38100" dir="2700000" algn="tl">
                    <a:srgbClr val="000000">
                      <a:alpha val="43137"/>
                    </a:srgbClr>
                  </a:outerShdw>
                </a:effectLst>
              </a:rPr>
              <a:t>Note: </a:t>
            </a:r>
            <a:r>
              <a:rPr lang="en-US" sz="3400" dirty="0" smtClean="0">
                <a:effectLst>
                  <a:outerShdw blurRad="38100" dist="38100" dir="2700000" algn="tl">
                    <a:srgbClr val="000000">
                      <a:alpha val="43137"/>
                    </a:srgbClr>
                  </a:outerShdw>
                </a:effectLst>
              </a:rPr>
              <a:t>This presentation is for the EHR Directorate version of the IUSE program. For information about other NSF IUSE opportunities, refer to ‘Dear Colleague Letters’ and other program descriptions.</a:t>
            </a:r>
          </a:p>
          <a:p>
            <a:pPr marL="109728" indent="0" algn="ctr">
              <a:spcBef>
                <a:spcPts val="0"/>
              </a:spcBef>
              <a:buNone/>
            </a:pPr>
            <a:endParaRPr lang="en-US" sz="900" dirty="0" smtClean="0">
              <a:solidFill>
                <a:schemeClr val="accent6">
                  <a:lumMod val="50000"/>
                </a:schemeClr>
              </a:solidFill>
              <a:latin typeface="Palatino Linotype" panose="02040502050505030304" pitchFamily="18" charset="0"/>
            </a:endParaRPr>
          </a:p>
        </p:txBody>
      </p:sp>
    </p:spTree>
    <p:extLst>
      <p:ext uri="{BB962C8B-B14F-4D97-AF65-F5344CB8AC3E}">
        <p14:creationId xmlns:p14="http://schemas.microsoft.com/office/powerpoint/2010/main" val="3887555761"/>
      </p:ext>
    </p:extLst>
  </p:cSld>
  <p:clrMapOvr>
    <a:masterClrMapping/>
  </p:clrMapOvr>
  <p:transition xmlns:p14="http://schemas.microsoft.com/office/powerpoint/2010/main" advClick="0" advTm="6000"/>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458200" cy="6172200"/>
          </a:xfrm>
        </p:spPr>
        <p:txBody>
          <a:bodyPr>
            <a:normAutofit fontScale="70000" lnSpcReduction="20000"/>
          </a:bodyPr>
          <a:lstStyle/>
          <a:p>
            <a:pPr marL="109728" indent="0" algn="ctr">
              <a:buNone/>
            </a:pPr>
            <a:r>
              <a:rPr lang="en-US" sz="4300" b="1" dirty="0" smtClean="0">
                <a:solidFill>
                  <a:schemeClr val="accent1">
                    <a:lumMod val="75000"/>
                  </a:schemeClr>
                </a:solidFill>
              </a:rPr>
              <a:t>IUSE - EHR  has two tracks with different levels of funding:</a:t>
            </a:r>
          </a:p>
          <a:p>
            <a:pPr marL="109728" indent="0" algn="ctr">
              <a:buNone/>
            </a:pPr>
            <a:r>
              <a:rPr lang="en-US" sz="4000" b="1" dirty="0" smtClean="0">
                <a:solidFill>
                  <a:schemeClr val="accent1">
                    <a:lumMod val="75000"/>
                  </a:schemeClr>
                </a:solidFill>
              </a:rPr>
              <a:t>Exploration &amp; Design/Development</a:t>
            </a:r>
          </a:p>
          <a:p>
            <a:pPr marL="109728" indent="0">
              <a:buNone/>
            </a:pPr>
            <a:endParaRPr lang="en-US" sz="2000" dirty="0" smtClean="0"/>
          </a:p>
          <a:p>
            <a:pPr marL="109728" indent="0">
              <a:buNone/>
            </a:pPr>
            <a:endParaRPr lang="en-US" sz="2000" dirty="0"/>
          </a:p>
          <a:p>
            <a:pPr marL="109728" indent="0">
              <a:buClrTx/>
              <a:buNone/>
            </a:pPr>
            <a:r>
              <a:rPr lang="en-US" sz="4000" dirty="0" smtClean="0"/>
              <a:t>Track 1: Engaged Student Learning (ESL) </a:t>
            </a:r>
          </a:p>
          <a:p>
            <a:pPr marL="109728" indent="0">
              <a:buClrTx/>
              <a:buNone/>
            </a:pPr>
            <a:endParaRPr lang="en-US" sz="4000" dirty="0" smtClean="0"/>
          </a:p>
          <a:p>
            <a:pPr marL="109728" indent="0">
              <a:buClrTx/>
              <a:buNone/>
            </a:pPr>
            <a:r>
              <a:rPr lang="en-US" sz="4000" dirty="0" smtClean="0"/>
              <a:t>Track 2: Institutional and Community        	</a:t>
            </a:r>
            <a:r>
              <a:rPr lang="en-US" sz="4000" dirty="0"/>
              <a:t> </a:t>
            </a:r>
            <a:r>
              <a:rPr lang="en-US" sz="4000" dirty="0" smtClean="0"/>
              <a:t> 	 	      Transformation (ICT)</a:t>
            </a:r>
          </a:p>
          <a:p>
            <a:pPr marL="109728" indent="0">
              <a:buClrTx/>
              <a:buNone/>
            </a:pPr>
            <a:endParaRPr lang="en-US" sz="3600" b="1" dirty="0" smtClean="0">
              <a:solidFill>
                <a:schemeClr val="accent1">
                  <a:lumMod val="75000"/>
                </a:schemeClr>
              </a:solidFill>
            </a:endParaRPr>
          </a:p>
          <a:p>
            <a:pPr marL="109728" indent="0">
              <a:buClrTx/>
              <a:buNone/>
            </a:pPr>
            <a:endParaRPr lang="en-US" sz="900" b="1" dirty="0">
              <a:solidFill>
                <a:schemeClr val="accent1">
                  <a:lumMod val="75000"/>
                </a:schemeClr>
              </a:solidFill>
            </a:endParaRPr>
          </a:p>
          <a:p>
            <a:pPr marL="109728" indent="0">
              <a:buClrTx/>
              <a:buNone/>
            </a:pPr>
            <a:r>
              <a:rPr lang="en-US" sz="3600" b="1" dirty="0" smtClean="0">
                <a:solidFill>
                  <a:schemeClr val="accent1">
                    <a:lumMod val="75000"/>
                  </a:schemeClr>
                </a:solidFill>
              </a:rPr>
              <a:t>Note </a:t>
            </a:r>
            <a:r>
              <a:rPr lang="en-US" sz="3600" b="1" dirty="0">
                <a:solidFill>
                  <a:schemeClr val="accent1">
                    <a:lumMod val="75000"/>
                  </a:schemeClr>
                </a:solidFill>
              </a:rPr>
              <a:t>– </a:t>
            </a:r>
            <a:r>
              <a:rPr lang="en-US" sz="3600" dirty="0">
                <a:solidFill>
                  <a:schemeClr val="accent1">
                    <a:lumMod val="75000"/>
                  </a:schemeClr>
                </a:solidFill>
              </a:rPr>
              <a:t>specific deadlines apply </a:t>
            </a:r>
            <a:r>
              <a:rPr lang="en-US" sz="3600" dirty="0" smtClean="0">
                <a:solidFill>
                  <a:schemeClr val="accent1">
                    <a:lumMod val="75000"/>
                  </a:schemeClr>
                </a:solidFill>
              </a:rPr>
              <a:t>for the two </a:t>
            </a:r>
            <a:r>
              <a:rPr lang="en-US" sz="3600" dirty="0">
                <a:solidFill>
                  <a:schemeClr val="accent1">
                    <a:lumMod val="75000"/>
                  </a:schemeClr>
                </a:solidFill>
              </a:rPr>
              <a:t>tracks </a:t>
            </a:r>
            <a:r>
              <a:rPr lang="en-US" sz="3600" dirty="0" smtClean="0">
                <a:solidFill>
                  <a:schemeClr val="accent1">
                    <a:lumMod val="75000"/>
                  </a:schemeClr>
                </a:solidFill>
              </a:rPr>
              <a:t>and for </a:t>
            </a:r>
            <a:r>
              <a:rPr lang="en-US" sz="3600" dirty="0">
                <a:solidFill>
                  <a:schemeClr val="accent1">
                    <a:lumMod val="75000"/>
                  </a:schemeClr>
                </a:solidFill>
              </a:rPr>
              <a:t>levels of </a:t>
            </a:r>
            <a:r>
              <a:rPr lang="en-US" sz="3600" dirty="0" smtClean="0">
                <a:solidFill>
                  <a:schemeClr val="accent1">
                    <a:lumMod val="75000"/>
                  </a:schemeClr>
                </a:solidFill>
              </a:rPr>
              <a:t>funding</a:t>
            </a:r>
          </a:p>
          <a:p>
            <a:pPr marL="681228" indent="-571500">
              <a:buClrTx/>
              <a:buFont typeface="Wingdings" charset="2"/>
              <a:buChar char="Ø"/>
            </a:pPr>
            <a:r>
              <a:rPr lang="en-US" sz="3300" dirty="0" smtClean="0">
                <a:solidFill>
                  <a:schemeClr val="accent1">
                    <a:lumMod val="75000"/>
                  </a:schemeClr>
                </a:solidFill>
              </a:rPr>
              <a:t>Exploration tier is for ESL and ICT projects and can be up to $250K for 2 years</a:t>
            </a:r>
          </a:p>
          <a:p>
            <a:pPr marL="681228" indent="-571500">
              <a:buClrTx/>
              <a:buFont typeface="Wingdings" charset="2"/>
              <a:buChar char="Ø"/>
            </a:pPr>
            <a:r>
              <a:rPr lang="en-US" sz="3300" dirty="0" smtClean="0">
                <a:solidFill>
                  <a:schemeClr val="accent1">
                    <a:lumMod val="75000"/>
                  </a:schemeClr>
                </a:solidFill>
              </a:rPr>
              <a:t>Design and Development tier supports larger scale efforts in ESL and ICT tracks</a:t>
            </a:r>
            <a:endParaRPr lang="en-US" sz="3300" dirty="0">
              <a:solidFill>
                <a:schemeClr val="accent1">
                  <a:lumMod val="75000"/>
                </a:schemeClr>
              </a:solidFill>
            </a:endParaRPr>
          </a:p>
        </p:txBody>
      </p:sp>
    </p:spTree>
    <p:extLst>
      <p:ext uri="{BB962C8B-B14F-4D97-AF65-F5344CB8AC3E}">
        <p14:creationId xmlns:p14="http://schemas.microsoft.com/office/powerpoint/2010/main" val="1563166796"/>
      </p:ext>
    </p:extLst>
  </p:cSld>
  <p:clrMapOvr>
    <a:masterClrMapping/>
  </p:clrMapOvr>
  <p:transition xmlns:p14="http://schemas.microsoft.com/office/powerpoint/2010/main" advClick="0" advTm="6000"/>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868362"/>
          </a:xfrm>
        </p:spPr>
        <p:txBody>
          <a:bodyPr>
            <a:normAutofit/>
          </a:bodyPr>
          <a:lstStyle/>
          <a:p>
            <a:pPr algn="ctr"/>
            <a:r>
              <a:rPr lang="en-US" sz="3400" dirty="0" smtClean="0">
                <a:solidFill>
                  <a:schemeClr val="accent4"/>
                </a:solidFill>
                <a:effectLst/>
              </a:rPr>
              <a:t>IUSE - </a:t>
            </a:r>
            <a:r>
              <a:rPr lang="en-US" sz="3400" dirty="0" smtClean="0">
                <a:solidFill>
                  <a:schemeClr val="accent4"/>
                </a:solidFill>
              </a:rPr>
              <a:t>EHR</a:t>
            </a:r>
            <a:r>
              <a:rPr lang="en-US" sz="3400" dirty="0" smtClean="0">
                <a:solidFill>
                  <a:schemeClr val="accent4"/>
                </a:solidFill>
                <a:effectLst/>
              </a:rPr>
              <a:t> </a:t>
            </a:r>
            <a:r>
              <a:rPr lang="en-US" sz="3400" dirty="0">
                <a:solidFill>
                  <a:schemeClr val="accent4"/>
                </a:solidFill>
              </a:rPr>
              <a:t>S</a:t>
            </a:r>
            <a:r>
              <a:rPr lang="en-US" sz="3400" dirty="0" smtClean="0">
                <a:solidFill>
                  <a:schemeClr val="accent4"/>
                </a:solidFill>
                <a:effectLst/>
              </a:rPr>
              <a:t>tructure</a:t>
            </a:r>
            <a:endParaRPr lang="en-US" sz="3400" dirty="0">
              <a:solidFill>
                <a:schemeClr val="accent4"/>
              </a:solidFill>
            </a:endParaRPr>
          </a:p>
        </p:txBody>
      </p:sp>
      <p:sp>
        <p:nvSpPr>
          <p:cNvPr id="2" name="Content Placeholder 1"/>
          <p:cNvSpPr>
            <a:spLocks noGrp="1"/>
          </p:cNvSpPr>
          <p:nvPr>
            <p:ph idx="1"/>
          </p:nvPr>
        </p:nvSpPr>
        <p:spPr>
          <a:xfrm>
            <a:off x="228600" y="1219200"/>
            <a:ext cx="8763000" cy="5638800"/>
          </a:xfrm>
        </p:spPr>
        <p:txBody>
          <a:bodyPr>
            <a:normAutofit fontScale="85000" lnSpcReduction="20000"/>
          </a:bodyPr>
          <a:lstStyle/>
          <a:p>
            <a:pPr marL="0" indent="0">
              <a:buNone/>
            </a:pPr>
            <a:r>
              <a:rPr lang="en-US" sz="3000" b="1" dirty="0" smtClean="0"/>
              <a:t>Two Tracks:</a:t>
            </a:r>
            <a:endParaRPr lang="en-US" sz="3000" dirty="0"/>
          </a:p>
          <a:p>
            <a:pPr>
              <a:buFont typeface="Wingdings" charset="2"/>
              <a:buChar char="Ø"/>
            </a:pPr>
            <a:r>
              <a:rPr lang="en-US" sz="2800" b="1" u="sng" dirty="0" smtClean="0"/>
              <a:t>Engaged </a:t>
            </a:r>
            <a:r>
              <a:rPr lang="en-US" sz="2800" b="1" u="sng" dirty="0"/>
              <a:t>Student Learning (ESL)</a:t>
            </a:r>
            <a:endParaRPr lang="en-US" sz="2800" u="sng" dirty="0"/>
          </a:p>
          <a:p>
            <a:pPr marL="0" indent="0">
              <a:buNone/>
            </a:pPr>
            <a:r>
              <a:rPr lang="en-US" dirty="0"/>
              <a:t>	</a:t>
            </a:r>
            <a:r>
              <a:rPr lang="en-US" dirty="0">
                <a:solidFill>
                  <a:schemeClr val="tx2"/>
                </a:solidFill>
              </a:rPr>
              <a:t>Exploration</a:t>
            </a:r>
            <a:r>
              <a:rPr lang="en-US" dirty="0" smtClean="0">
                <a:solidFill>
                  <a:schemeClr val="tx2"/>
                </a:solidFill>
              </a:rPr>
              <a:t>: up to </a:t>
            </a:r>
            <a:r>
              <a:rPr lang="en-US" dirty="0">
                <a:solidFill>
                  <a:schemeClr val="tx2"/>
                </a:solidFill>
              </a:rPr>
              <a:t>$</a:t>
            </a:r>
            <a:r>
              <a:rPr lang="en-US" dirty="0" smtClean="0">
                <a:solidFill>
                  <a:schemeClr val="tx2"/>
                </a:solidFill>
              </a:rPr>
              <a:t>250K, 2 </a:t>
            </a:r>
            <a:r>
              <a:rPr lang="en-US" dirty="0">
                <a:solidFill>
                  <a:schemeClr val="tx2"/>
                </a:solidFill>
              </a:rPr>
              <a:t>years</a:t>
            </a:r>
          </a:p>
          <a:p>
            <a:pPr marL="0" indent="0">
              <a:buNone/>
            </a:pPr>
            <a:r>
              <a:rPr lang="en-US" dirty="0"/>
              <a:t>	Design and </a:t>
            </a:r>
            <a:r>
              <a:rPr lang="en-US" dirty="0" smtClean="0"/>
              <a:t>Development – 2 Levels:</a:t>
            </a:r>
            <a:endParaRPr lang="en-US" dirty="0"/>
          </a:p>
          <a:p>
            <a:pPr marL="0" indent="0">
              <a:buNone/>
            </a:pPr>
            <a:r>
              <a:rPr lang="en-US" dirty="0"/>
              <a:t>		</a:t>
            </a:r>
            <a:r>
              <a:rPr lang="en-US" dirty="0" smtClean="0"/>
              <a:t>Level </a:t>
            </a:r>
            <a:r>
              <a:rPr lang="en-US" dirty="0"/>
              <a:t>I: </a:t>
            </a:r>
            <a:r>
              <a:rPr lang="en-US" dirty="0" smtClean="0"/>
              <a:t>up to $600 K, </a:t>
            </a:r>
            <a:r>
              <a:rPr lang="en-US" dirty="0"/>
              <a:t>3 years - Scale of multiple </a:t>
            </a:r>
            <a:r>
              <a:rPr lang="en-US" dirty="0" smtClean="0"/>
              <a:t>institutions</a:t>
            </a:r>
          </a:p>
          <a:p>
            <a:pPr marL="0" indent="0">
              <a:buNone/>
            </a:pPr>
            <a:r>
              <a:rPr lang="en-US" dirty="0" smtClean="0"/>
              <a:t> 		or </a:t>
            </a:r>
            <a:r>
              <a:rPr lang="en-US" dirty="0"/>
              <a:t>multiple disciplines at an </a:t>
            </a:r>
            <a:r>
              <a:rPr lang="en-US" dirty="0" smtClean="0"/>
              <a:t>institution</a:t>
            </a:r>
            <a:endParaRPr lang="en-US" dirty="0"/>
          </a:p>
          <a:p>
            <a:pPr marL="0" indent="0">
              <a:buNone/>
            </a:pPr>
            <a:r>
              <a:rPr lang="en-US" dirty="0"/>
              <a:t>		Level II: $600,001 - $</a:t>
            </a:r>
            <a:r>
              <a:rPr lang="en-US" dirty="0" smtClean="0"/>
              <a:t>2M, </a:t>
            </a:r>
            <a:r>
              <a:rPr lang="en-US" dirty="0"/>
              <a:t>5 years - Large-scale efforts or </a:t>
            </a:r>
            <a:endParaRPr lang="en-US" dirty="0" smtClean="0"/>
          </a:p>
          <a:p>
            <a:pPr marL="0" indent="0">
              <a:buNone/>
            </a:pPr>
            <a:r>
              <a:rPr lang="en-US" dirty="0"/>
              <a:t>	</a:t>
            </a:r>
            <a:r>
              <a:rPr lang="en-US" dirty="0" smtClean="0"/>
              <a:t>	long</a:t>
            </a:r>
            <a:r>
              <a:rPr lang="en-US" dirty="0"/>
              <a:t>-term research</a:t>
            </a:r>
          </a:p>
          <a:p>
            <a:pPr marL="0" indent="0">
              <a:buNone/>
            </a:pPr>
            <a:endParaRPr lang="en-US" dirty="0"/>
          </a:p>
          <a:p>
            <a:pPr>
              <a:buFont typeface="Wingdings" charset="2"/>
              <a:buChar char="Ø"/>
            </a:pPr>
            <a:r>
              <a:rPr lang="en-US" sz="2800" b="1" u="sng" dirty="0"/>
              <a:t>Institutional and Community Transformation (ICT)</a:t>
            </a:r>
            <a:endParaRPr lang="en-US" sz="2800" u="sng" dirty="0"/>
          </a:p>
          <a:p>
            <a:pPr marL="0" indent="0">
              <a:buNone/>
            </a:pPr>
            <a:r>
              <a:rPr lang="en-US" b="1" dirty="0"/>
              <a:t>	</a:t>
            </a:r>
            <a:r>
              <a:rPr lang="en-US" dirty="0" smtClean="0">
                <a:solidFill>
                  <a:srgbClr val="D2533C"/>
                </a:solidFill>
              </a:rPr>
              <a:t>Exploration</a:t>
            </a:r>
            <a:r>
              <a:rPr lang="en-US" dirty="0">
                <a:solidFill>
                  <a:srgbClr val="D2533C"/>
                </a:solidFill>
              </a:rPr>
              <a:t>: </a:t>
            </a:r>
            <a:r>
              <a:rPr lang="en-US" dirty="0" smtClean="0">
                <a:solidFill>
                  <a:srgbClr val="D2533C"/>
                </a:solidFill>
              </a:rPr>
              <a:t>up to </a:t>
            </a:r>
            <a:r>
              <a:rPr lang="en-US" dirty="0">
                <a:solidFill>
                  <a:srgbClr val="D2533C"/>
                </a:solidFill>
              </a:rPr>
              <a:t>$</a:t>
            </a:r>
            <a:r>
              <a:rPr lang="en-US" dirty="0" smtClean="0">
                <a:solidFill>
                  <a:srgbClr val="D2533C"/>
                </a:solidFill>
              </a:rPr>
              <a:t>250K, 2 </a:t>
            </a:r>
            <a:r>
              <a:rPr lang="en-US" dirty="0">
                <a:solidFill>
                  <a:srgbClr val="D2533C"/>
                </a:solidFill>
              </a:rPr>
              <a:t>years</a:t>
            </a:r>
          </a:p>
          <a:p>
            <a:pPr marL="0" indent="0">
              <a:buNone/>
            </a:pPr>
            <a:r>
              <a:rPr lang="en-US" dirty="0"/>
              <a:t>	Design and </a:t>
            </a:r>
            <a:r>
              <a:rPr lang="en-US" dirty="0" smtClean="0"/>
              <a:t>Development – only 1 Level:</a:t>
            </a:r>
          </a:p>
          <a:p>
            <a:pPr marL="0" indent="0">
              <a:buNone/>
            </a:pPr>
            <a:r>
              <a:rPr lang="en-US" dirty="0"/>
              <a:t>	</a:t>
            </a:r>
            <a:r>
              <a:rPr lang="en-US" dirty="0" smtClean="0"/>
              <a:t>	Up to $3M, 5 </a:t>
            </a:r>
            <a:r>
              <a:rPr lang="en-US" dirty="0"/>
              <a:t>years</a:t>
            </a:r>
          </a:p>
          <a:p>
            <a:pPr marL="0" indent="0">
              <a:buNone/>
            </a:pPr>
            <a:r>
              <a:rPr lang="en-US" dirty="0"/>
              <a:t> </a:t>
            </a:r>
          </a:p>
          <a:p>
            <a:pPr marL="0" indent="0">
              <a:buNone/>
            </a:pPr>
            <a:r>
              <a:rPr lang="en-US" sz="2600" b="1" dirty="0"/>
              <a:t>Workshops, Conferences, and Special </a:t>
            </a:r>
            <a:r>
              <a:rPr lang="en-US" sz="2600" b="1" dirty="0" smtClean="0"/>
              <a:t>Projects encouraged: </a:t>
            </a:r>
          </a:p>
          <a:p>
            <a:pPr marL="0" indent="0">
              <a:buNone/>
            </a:pPr>
            <a:r>
              <a:rPr lang="en-US" sz="2600" b="1" dirty="0"/>
              <a:t>	</a:t>
            </a:r>
            <a:r>
              <a:rPr lang="en-US" dirty="0" smtClean="0"/>
              <a:t>up to </a:t>
            </a:r>
            <a:r>
              <a:rPr lang="en-US" dirty="0"/>
              <a:t>$</a:t>
            </a:r>
            <a:r>
              <a:rPr lang="en-US" dirty="0" smtClean="0"/>
              <a:t>75K </a:t>
            </a:r>
            <a:r>
              <a:rPr lang="en-US" b="1" dirty="0" smtClean="0"/>
              <a:t>- </a:t>
            </a:r>
            <a:r>
              <a:rPr lang="en-US" dirty="0" smtClean="0"/>
              <a:t>contact Program Officer in advance of preparing 	submission</a:t>
            </a:r>
            <a:endParaRPr lang="en-US" dirty="0"/>
          </a:p>
        </p:txBody>
      </p:sp>
    </p:spTree>
    <p:extLst>
      <p:ext uri="{BB962C8B-B14F-4D97-AF65-F5344CB8AC3E}">
        <p14:creationId xmlns:p14="http://schemas.microsoft.com/office/powerpoint/2010/main" val="345567853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752600"/>
            <a:ext cx="8991600" cy="4572000"/>
          </a:xfrm>
        </p:spPr>
        <p:txBody>
          <a:bodyPr>
            <a:normAutofit/>
          </a:bodyPr>
          <a:lstStyle/>
          <a:p>
            <a:pPr marL="109728" indent="0">
              <a:buNone/>
            </a:pPr>
            <a:r>
              <a:rPr lang="en-US" sz="3100" b="1" dirty="0" smtClean="0">
                <a:solidFill>
                  <a:schemeClr val="accent1">
                    <a:lumMod val="75000"/>
                  </a:schemeClr>
                </a:solidFill>
              </a:rPr>
              <a:t>Characteristics of the two IUSE – EHR tracks:</a:t>
            </a:r>
          </a:p>
          <a:p>
            <a:pPr marL="109728" indent="0" algn="ctr">
              <a:buNone/>
            </a:pPr>
            <a:endParaRPr lang="en-US" sz="600" b="1" dirty="0" smtClean="0">
              <a:solidFill>
                <a:schemeClr val="accent1">
                  <a:lumMod val="75000"/>
                </a:schemeClr>
              </a:solidFill>
            </a:endParaRPr>
          </a:p>
          <a:p>
            <a:pPr marL="109728" indent="0">
              <a:buNone/>
            </a:pPr>
            <a:r>
              <a:rPr lang="en-US" sz="3600" b="1" dirty="0" smtClean="0">
                <a:solidFill>
                  <a:schemeClr val="accent1">
                    <a:lumMod val="75000"/>
                  </a:schemeClr>
                </a:solidFill>
              </a:rPr>
              <a:t> </a:t>
            </a:r>
            <a:r>
              <a:rPr lang="en-US" sz="2800" dirty="0" smtClean="0"/>
              <a:t>Engaged </a:t>
            </a:r>
            <a:r>
              <a:rPr lang="en-US" sz="2800" dirty="0"/>
              <a:t>Student Learning </a:t>
            </a:r>
            <a:r>
              <a:rPr lang="en-US" sz="2800" dirty="0" smtClean="0"/>
              <a:t>(</a:t>
            </a:r>
            <a:r>
              <a:rPr lang="en-US" sz="2800" b="1" dirty="0" smtClean="0"/>
              <a:t>ESL)</a:t>
            </a:r>
          </a:p>
          <a:p>
            <a:pPr marL="109728" indent="0">
              <a:buNone/>
            </a:pPr>
            <a:endParaRPr lang="en-US" sz="1200" b="1" dirty="0" smtClean="0"/>
          </a:p>
          <a:p>
            <a:pPr marL="109728" indent="0">
              <a:spcBef>
                <a:spcPts val="768"/>
              </a:spcBef>
              <a:buNone/>
            </a:pPr>
            <a:r>
              <a:rPr lang="en-US" sz="2800" dirty="0" smtClean="0"/>
              <a:t> Institutional </a:t>
            </a:r>
            <a:r>
              <a:rPr lang="en-US" sz="2800" dirty="0"/>
              <a:t>and </a:t>
            </a:r>
            <a:r>
              <a:rPr lang="en-US" sz="2800" dirty="0" smtClean="0"/>
              <a:t>Community Transformation  </a:t>
            </a:r>
            <a:r>
              <a:rPr lang="en-US" sz="2800" b="1" dirty="0" smtClean="0"/>
              <a:t>(ICT)</a:t>
            </a:r>
            <a:endParaRPr lang="en-US" sz="2800" b="1" dirty="0"/>
          </a:p>
        </p:txBody>
      </p:sp>
    </p:spTree>
    <p:extLst>
      <p:ext uri="{BB962C8B-B14F-4D97-AF65-F5344CB8AC3E}">
        <p14:creationId xmlns:p14="http://schemas.microsoft.com/office/powerpoint/2010/main" val="1884443181"/>
      </p:ext>
    </p:extLst>
  </p:cSld>
  <p:clrMapOvr>
    <a:masterClrMapping/>
  </p:clrMapOvr>
  <p:transition xmlns:p14="http://schemas.microsoft.com/office/powerpoint/2010/main" advClick="0" advTm="6000"/>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457200"/>
            <a:ext cx="8991600" cy="6400800"/>
          </a:xfrm>
        </p:spPr>
        <p:txBody>
          <a:bodyPr>
            <a:normAutofit fontScale="85000" lnSpcReduction="20000"/>
          </a:bodyPr>
          <a:lstStyle/>
          <a:p>
            <a:pPr marL="109728" indent="0" algn="ctr">
              <a:buNone/>
            </a:pPr>
            <a:r>
              <a:rPr lang="en-US" sz="4000" b="1" dirty="0" smtClean="0">
                <a:solidFill>
                  <a:schemeClr val="accent1">
                    <a:lumMod val="75000"/>
                  </a:schemeClr>
                </a:solidFill>
              </a:rPr>
              <a:t>Engaged Student Learning (ESL) Track</a:t>
            </a:r>
          </a:p>
          <a:p>
            <a:pPr marL="109728" indent="0">
              <a:buNone/>
            </a:pPr>
            <a:endParaRPr lang="en-US" sz="2000" dirty="0" smtClean="0"/>
          </a:p>
          <a:p>
            <a:pPr marL="566928" indent="-457200">
              <a:buFont typeface="Wingdings" charset="2"/>
              <a:buChar char="Ø"/>
            </a:pPr>
            <a:r>
              <a:rPr lang="en-US" sz="2800" dirty="0" smtClean="0"/>
              <a:t>Focus on design, development, and research studies</a:t>
            </a:r>
          </a:p>
          <a:p>
            <a:pPr marL="566928" indent="-457200">
              <a:buFont typeface="Wingdings" charset="2"/>
              <a:buChar char="Ø"/>
            </a:pPr>
            <a:r>
              <a:rPr lang="en-US" sz="2800" dirty="0"/>
              <a:t>I</a:t>
            </a:r>
            <a:r>
              <a:rPr lang="en-US" sz="2800" dirty="0" smtClean="0"/>
              <a:t>nvolve the creation, exploration, or implementation of tools, resources, and models that show promise for increasing engagement of undergraduate students in STEM learning and leading to measurable and lasting learning gains.</a:t>
            </a:r>
          </a:p>
          <a:p>
            <a:pPr marL="566928" indent="-457200">
              <a:buFont typeface="Wingdings" charset="2"/>
              <a:buChar char="Ø"/>
            </a:pPr>
            <a:r>
              <a:rPr lang="en-US" sz="2800" dirty="0" smtClean="0"/>
              <a:t>Reflect disciplinary differences in needs and priorities</a:t>
            </a:r>
          </a:p>
          <a:p>
            <a:pPr marL="109728" indent="0">
              <a:buNone/>
            </a:pPr>
            <a:endParaRPr lang="en-US" sz="2800" dirty="0" smtClean="0"/>
          </a:p>
          <a:p>
            <a:pPr marL="109728" indent="0">
              <a:buClrTx/>
              <a:buNone/>
            </a:pPr>
            <a:r>
              <a:rPr lang="en-US" sz="2800" dirty="0"/>
              <a:t>Projects are encouraged to form collaborations </a:t>
            </a:r>
            <a:r>
              <a:rPr lang="en-US" sz="2800" dirty="0" smtClean="0"/>
              <a:t>to leverage what is known about how people learn and to contribute to body of knowledge:</a:t>
            </a:r>
            <a:endParaRPr lang="en-US" sz="2800" dirty="0"/>
          </a:p>
          <a:p>
            <a:pPr marL="624078" indent="-514350">
              <a:buClrTx/>
              <a:buFont typeface="Arial"/>
              <a:buChar char="•"/>
            </a:pPr>
            <a:r>
              <a:rPr lang="en-US" sz="2800" dirty="0" smtClean="0"/>
              <a:t>Collaborations could include: STEM </a:t>
            </a:r>
            <a:r>
              <a:rPr lang="en-US" sz="2800" dirty="0"/>
              <a:t>education </a:t>
            </a:r>
            <a:r>
              <a:rPr lang="en-US" sz="2800" dirty="0" smtClean="0"/>
              <a:t>researchers, STEM </a:t>
            </a:r>
            <a:r>
              <a:rPr lang="en-US" sz="2800" dirty="0"/>
              <a:t>disciplinary </a:t>
            </a:r>
            <a:r>
              <a:rPr lang="en-US" sz="2800" dirty="0" smtClean="0"/>
              <a:t>researchers, and cognitive scientists</a:t>
            </a:r>
          </a:p>
          <a:p>
            <a:pPr marL="109728" indent="0">
              <a:buClrTx/>
              <a:buNone/>
            </a:pPr>
            <a:endParaRPr lang="en-US" sz="2800" dirty="0" smtClean="0"/>
          </a:p>
          <a:p>
            <a:pPr marL="109728" indent="0">
              <a:buClrTx/>
              <a:buNone/>
            </a:pPr>
            <a:r>
              <a:rPr lang="en-US" sz="2800" dirty="0"/>
              <a:t>Undergraduate audience includes:</a:t>
            </a:r>
          </a:p>
          <a:p>
            <a:pPr marL="624078" indent="-514350">
              <a:buClrTx/>
              <a:buFont typeface="Arial"/>
              <a:buChar char="•"/>
            </a:pPr>
            <a:r>
              <a:rPr lang="en-US" sz="2800" dirty="0"/>
              <a:t>Students at all types of </a:t>
            </a:r>
            <a:r>
              <a:rPr lang="en-US" sz="2800" dirty="0" smtClean="0"/>
              <a:t>institutions and in all types of majors</a:t>
            </a:r>
            <a:endParaRPr lang="en-US" sz="2800" dirty="0"/>
          </a:p>
          <a:p>
            <a:pPr marL="624078" indent="-514350">
              <a:buClrTx/>
              <a:buFont typeface="Arial"/>
              <a:buChar char="•"/>
            </a:pPr>
            <a:r>
              <a:rPr lang="en-US" sz="2800" dirty="0" smtClean="0"/>
              <a:t>Faculty members</a:t>
            </a:r>
            <a:endParaRPr lang="en-US" sz="2800" dirty="0"/>
          </a:p>
        </p:txBody>
      </p:sp>
    </p:spTree>
    <p:extLst>
      <p:ext uri="{BB962C8B-B14F-4D97-AF65-F5344CB8AC3E}">
        <p14:creationId xmlns:p14="http://schemas.microsoft.com/office/powerpoint/2010/main" val="2597898515"/>
      </p:ext>
    </p:extLst>
  </p:cSld>
  <p:clrMapOvr>
    <a:masterClrMapping/>
  </p:clrMapOvr>
  <p:transition xmlns:p14="http://schemas.microsoft.com/office/powerpoint/2010/main" advClick="0" advTm="6000"/>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457200"/>
            <a:ext cx="8991600" cy="6400800"/>
          </a:xfrm>
        </p:spPr>
        <p:txBody>
          <a:bodyPr>
            <a:normAutofit fontScale="85000" lnSpcReduction="20000"/>
          </a:bodyPr>
          <a:lstStyle/>
          <a:p>
            <a:pPr marL="109728" indent="0" algn="ctr">
              <a:buNone/>
            </a:pPr>
            <a:r>
              <a:rPr lang="en-US" sz="4000" b="1" dirty="0" smtClean="0">
                <a:solidFill>
                  <a:schemeClr val="accent1">
                    <a:lumMod val="75000"/>
                  </a:schemeClr>
                </a:solidFill>
              </a:rPr>
              <a:t>Institutional and Community Transformation (ICT) Track</a:t>
            </a:r>
          </a:p>
          <a:p>
            <a:pPr marL="109728" indent="0">
              <a:buNone/>
            </a:pPr>
            <a:endParaRPr lang="en-US" sz="3000" dirty="0" smtClean="0"/>
          </a:p>
          <a:p>
            <a:pPr marL="566928" indent="-457200">
              <a:buFont typeface="Wingdings" charset="2"/>
              <a:buChar char="Ø"/>
            </a:pPr>
            <a:r>
              <a:rPr lang="en-US" sz="3000" dirty="0"/>
              <a:t>Supports projects that use innovative approaches to substantially increase the propagation of highly effective methods of STEM teaching and learning at the undergraduate level.</a:t>
            </a:r>
          </a:p>
          <a:p>
            <a:pPr marL="109728" indent="0">
              <a:buNone/>
            </a:pPr>
            <a:endParaRPr lang="en-US" sz="3000" dirty="0" smtClean="0"/>
          </a:p>
          <a:p>
            <a:pPr marL="109728" indent="0">
              <a:buClrTx/>
              <a:buNone/>
            </a:pPr>
            <a:r>
              <a:rPr lang="en-US" sz="3000" dirty="0"/>
              <a:t>Projects may have variable scope and scale, e.g.,</a:t>
            </a:r>
          </a:p>
          <a:p>
            <a:pPr marL="624078" indent="-514350">
              <a:buClrTx/>
              <a:buFont typeface="Arial"/>
              <a:buChar char="•"/>
            </a:pPr>
            <a:r>
              <a:rPr lang="en-US" sz="3000" dirty="0"/>
              <a:t>high enrollment lower division courses or multiple courses</a:t>
            </a:r>
          </a:p>
          <a:p>
            <a:pPr marL="624078" indent="-514350">
              <a:buClrTx/>
              <a:buFont typeface="Arial"/>
              <a:buChar char="•"/>
            </a:pPr>
            <a:r>
              <a:rPr lang="en-US" sz="3000" dirty="0"/>
              <a:t>Courses within a single department or a college</a:t>
            </a:r>
          </a:p>
          <a:p>
            <a:pPr marL="109728" indent="0">
              <a:buClrTx/>
              <a:buNone/>
            </a:pPr>
            <a:endParaRPr lang="en-US" sz="3000" dirty="0" smtClean="0"/>
          </a:p>
          <a:p>
            <a:pPr marL="566928" indent="-457200">
              <a:buFont typeface="Wingdings" charset="2"/>
              <a:buChar char="Ø"/>
            </a:pPr>
            <a:r>
              <a:rPr lang="en-US" sz="3000" dirty="0"/>
              <a:t>Also seeks to learn whether theories of change from business or other sectors may be applicable to catalyze the institution-wide acceptance and use of proven effective teaching approaches.</a:t>
            </a:r>
          </a:p>
        </p:txBody>
      </p:sp>
    </p:spTree>
    <p:extLst>
      <p:ext uri="{BB962C8B-B14F-4D97-AF65-F5344CB8AC3E}">
        <p14:creationId xmlns:p14="http://schemas.microsoft.com/office/powerpoint/2010/main" val="2913122357"/>
      </p:ext>
    </p:extLst>
  </p:cSld>
  <p:clrMapOvr>
    <a:masterClrMapping/>
  </p:clrMapOvr>
  <p:transition xmlns:p14="http://schemas.microsoft.com/office/powerpoint/2010/main" advClick="0" advTm="6000"/>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4457" y="838200"/>
            <a:ext cx="8229600" cy="838200"/>
          </a:xfrm>
        </p:spPr>
        <p:txBody>
          <a:bodyPr>
            <a:normAutofit fontScale="90000"/>
          </a:bodyPr>
          <a:lstStyle/>
          <a:p>
            <a:pPr algn="ctr"/>
            <a:r>
              <a:rPr lang="en-US" sz="4000" dirty="0" smtClean="0">
                <a:solidFill>
                  <a:schemeClr val="accent4"/>
                </a:solidFill>
              </a:rPr>
              <a:t>IUSE - EHR </a:t>
            </a:r>
            <a:r>
              <a:rPr lang="en-US" sz="4000" dirty="0">
                <a:solidFill>
                  <a:schemeClr val="accent4"/>
                </a:solidFill>
              </a:rPr>
              <a:t>Deadlines – FY2015</a:t>
            </a:r>
            <a:br>
              <a:rPr lang="en-US" sz="4000" dirty="0">
                <a:solidFill>
                  <a:schemeClr val="accent4"/>
                </a:solidFill>
              </a:rPr>
            </a:br>
            <a:endParaRPr lang="en-US" dirty="0">
              <a:solidFill>
                <a:schemeClr val="accent4"/>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07903387"/>
              </p:ext>
            </p:extLst>
          </p:nvPr>
        </p:nvGraphicFramePr>
        <p:xfrm>
          <a:off x="185548" y="1828801"/>
          <a:ext cx="8653652" cy="4495799"/>
        </p:xfrm>
        <a:graphic>
          <a:graphicData uri="http://schemas.openxmlformats.org/drawingml/2006/table">
            <a:tbl>
              <a:tblPr firstRow="1" bandRow="1">
                <a:tableStyleId>{5C22544A-7EE6-4342-B048-85BDC9FD1C3A}</a:tableStyleId>
              </a:tblPr>
              <a:tblGrid>
                <a:gridCol w="2163413"/>
                <a:gridCol w="2163413"/>
                <a:gridCol w="2163413"/>
                <a:gridCol w="2163413"/>
              </a:tblGrid>
              <a:tr h="1058333">
                <a:tc>
                  <a:txBody>
                    <a:bodyPr/>
                    <a:lstStyle/>
                    <a:p>
                      <a:endParaRPr lang="en-US" dirty="0"/>
                    </a:p>
                  </a:txBody>
                  <a:tcPr>
                    <a:solidFill>
                      <a:schemeClr val="bg1"/>
                    </a:solidFill>
                  </a:tcPr>
                </a:tc>
                <a:tc>
                  <a:txBody>
                    <a:bodyPr/>
                    <a:lstStyle/>
                    <a:p>
                      <a:pPr algn="ctr"/>
                      <a:r>
                        <a:rPr lang="en-US" dirty="0" smtClean="0">
                          <a:solidFill>
                            <a:schemeClr val="tx1"/>
                          </a:solidFill>
                          <a:latin typeface="Arial Narrow" panose="020B0606020202030204" pitchFamily="34" charset="0"/>
                        </a:rPr>
                        <a:t>10/22/2014</a:t>
                      </a:r>
                      <a:endParaRPr lang="en-US" dirty="0">
                        <a:solidFill>
                          <a:schemeClr val="tx1"/>
                        </a:solidFill>
                        <a:latin typeface="Arial Narrow" panose="020B0606020202030204" pitchFamily="34" charset="0"/>
                      </a:endParaRPr>
                    </a:p>
                  </a:txBody>
                  <a:tcPr anchor="ctr"/>
                </a:tc>
                <a:tc>
                  <a:txBody>
                    <a:bodyPr/>
                    <a:lstStyle/>
                    <a:p>
                      <a:pPr algn="ctr"/>
                      <a:r>
                        <a:rPr lang="en-US" dirty="0" smtClean="0">
                          <a:solidFill>
                            <a:schemeClr val="tx1"/>
                          </a:solidFill>
                          <a:latin typeface="Arial Narrow" panose="020B0606020202030204" pitchFamily="34" charset="0"/>
                        </a:rPr>
                        <a:t>10/24/2014</a:t>
                      </a:r>
                      <a:endParaRPr lang="en-US" dirty="0">
                        <a:solidFill>
                          <a:schemeClr val="tx1"/>
                        </a:solidFill>
                        <a:latin typeface="Arial Narrow" panose="020B0606020202030204" pitchFamily="34" charset="0"/>
                      </a:endParaRPr>
                    </a:p>
                  </a:txBody>
                  <a:tcPr anchor="ctr"/>
                </a:tc>
                <a:tc>
                  <a:txBody>
                    <a:bodyPr/>
                    <a:lstStyle/>
                    <a:p>
                      <a:pPr algn="ctr"/>
                      <a:r>
                        <a:rPr lang="en-US" dirty="0" smtClean="0">
                          <a:solidFill>
                            <a:schemeClr val="tx1"/>
                          </a:solidFill>
                          <a:latin typeface="Arial Narrow" panose="020B0606020202030204" pitchFamily="34" charset="0"/>
                        </a:rPr>
                        <a:t>01/13/2015</a:t>
                      </a:r>
                      <a:endParaRPr lang="en-US" dirty="0">
                        <a:solidFill>
                          <a:schemeClr val="tx1"/>
                        </a:solidFill>
                        <a:latin typeface="Arial Narrow" panose="020B0606020202030204" pitchFamily="34" charset="0"/>
                      </a:endParaRPr>
                    </a:p>
                  </a:txBody>
                  <a:tcPr anchor="ctr"/>
                </a:tc>
              </a:tr>
              <a:tr h="10583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i="1" dirty="0" smtClean="0">
                          <a:latin typeface="Arial Narrow" panose="020B0606020202030204" pitchFamily="34" charset="0"/>
                        </a:rPr>
                        <a:t>Engaged</a:t>
                      </a:r>
                      <a:r>
                        <a:rPr lang="en-US" b="1" i="1" baseline="0" dirty="0" smtClean="0">
                          <a:latin typeface="Arial Narrow" panose="020B0606020202030204" pitchFamily="34" charset="0"/>
                        </a:rPr>
                        <a:t> Student Learning (ESL)</a:t>
                      </a:r>
                      <a:endParaRPr lang="en-US" b="1" i="1" dirty="0" smtClean="0">
                        <a:latin typeface="Arial Narrow" panose="020B0606020202030204" pitchFamily="34" charset="0"/>
                      </a:endParaRPr>
                    </a:p>
                    <a:p>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latin typeface="Arial Narrow" panose="020B060602020203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Arial Narrow" panose="020B0606020202030204" pitchFamily="34" charset="0"/>
                        </a:rPr>
                        <a:t>Exploration</a:t>
                      </a:r>
                    </a:p>
                    <a:p>
                      <a:pPr algn="ctr"/>
                      <a:endParaRPr lang="en-US" dirty="0"/>
                    </a:p>
                  </a:txBody>
                  <a:tcPr anchor="ctr"/>
                </a:tc>
                <a:tc>
                  <a:txBody>
                    <a:bodyPr/>
                    <a:lstStyle/>
                    <a:p>
                      <a:pPr algn="ctr"/>
                      <a:endParaRPr lang="en-US" dirty="0"/>
                    </a:p>
                  </a:txBody>
                  <a:tcPr anchor="ctr"/>
                </a:tc>
                <a:tc>
                  <a:txBody>
                    <a:bodyPr/>
                    <a:lstStyle/>
                    <a:p>
                      <a:pPr algn="ctr"/>
                      <a:r>
                        <a:rPr lang="en-US" dirty="0" smtClean="0">
                          <a:latin typeface="Arial Narrow" panose="020B0606020202030204" pitchFamily="34" charset="0"/>
                        </a:rPr>
                        <a:t>Design</a:t>
                      </a:r>
                      <a:r>
                        <a:rPr lang="en-US" baseline="0" dirty="0" smtClean="0">
                          <a:latin typeface="Arial Narrow" panose="020B0606020202030204" pitchFamily="34" charset="0"/>
                        </a:rPr>
                        <a:t> and Development I &amp; II</a:t>
                      </a:r>
                      <a:endParaRPr lang="en-US" dirty="0">
                        <a:latin typeface="Arial Narrow" panose="020B0606020202030204" pitchFamily="34" charset="0"/>
                      </a:endParaRPr>
                    </a:p>
                  </a:txBody>
                  <a:tcPr anchor="ctr"/>
                </a:tc>
              </a:tr>
              <a:tr h="132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i="1" dirty="0" smtClean="0">
                          <a:latin typeface="Arial Narrow" panose="020B0606020202030204" pitchFamily="34" charset="0"/>
                        </a:rPr>
                        <a:t>Institutional and Community Transformation</a:t>
                      </a:r>
                      <a:r>
                        <a:rPr lang="en-US" b="1" i="0" baseline="0" dirty="0" smtClean="0">
                          <a:latin typeface="+mn-lt"/>
                        </a:rPr>
                        <a:t> </a:t>
                      </a:r>
                      <a:r>
                        <a:rPr lang="en-US" b="1" i="1" baseline="0" dirty="0" smtClean="0">
                          <a:latin typeface="Arial Narrow" panose="020B0606020202030204" pitchFamily="34" charset="0"/>
                        </a:rPr>
                        <a:t>(ICT)</a:t>
                      </a:r>
                      <a:endParaRPr lang="en-US" b="1" i="1" dirty="0" smtClean="0">
                        <a:latin typeface="Arial Narrow" panose="020B0606020202030204" pitchFamily="34" charset="0"/>
                      </a:endParaRPr>
                    </a:p>
                  </a:txBody>
                  <a:tcPr anchor="ctr"/>
                </a:tc>
                <a:tc>
                  <a:txBody>
                    <a:bodyPr/>
                    <a:lstStyle/>
                    <a:p>
                      <a:pPr algn="ctr"/>
                      <a:endParaRPr lang="en-US"/>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latin typeface="Arial Narrow" panose="020B060602020203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Arial Narrow" panose="020B0606020202030204" pitchFamily="34" charset="0"/>
                        </a:rPr>
                        <a:t>Exploration</a:t>
                      </a:r>
                    </a:p>
                    <a:p>
                      <a:pPr algn="ctr"/>
                      <a:endParaRPr lang="en-US" dirty="0"/>
                    </a:p>
                  </a:txBody>
                  <a:tcPr anchor="ctr"/>
                </a:tc>
                <a:tc>
                  <a:txBody>
                    <a:bodyPr/>
                    <a:lstStyle/>
                    <a:p>
                      <a:pPr algn="ctr"/>
                      <a:r>
                        <a:rPr lang="en-US" dirty="0" smtClean="0">
                          <a:latin typeface="Arial Narrow" panose="020B0606020202030204" pitchFamily="34" charset="0"/>
                        </a:rPr>
                        <a:t>Design and Development</a:t>
                      </a:r>
                    </a:p>
                  </a:txBody>
                  <a:tcPr anchor="ctr"/>
                </a:tc>
              </a:tr>
              <a:tr h="1058333">
                <a:tc>
                  <a:txBody>
                    <a:bodyPr/>
                    <a:lstStyle/>
                    <a:p>
                      <a:r>
                        <a:rPr lang="en-US" b="1" i="1" dirty="0" smtClean="0">
                          <a:latin typeface="Arial Narrow" panose="020B0606020202030204" pitchFamily="34" charset="0"/>
                        </a:rPr>
                        <a:t>Workshops,</a:t>
                      </a:r>
                      <a:r>
                        <a:rPr lang="en-US" b="1" i="1" baseline="0" dirty="0" smtClean="0">
                          <a:latin typeface="Arial Narrow" panose="020B0606020202030204" pitchFamily="34" charset="0"/>
                        </a:rPr>
                        <a:t> Conferences, Special Projects</a:t>
                      </a:r>
                      <a:endParaRPr lang="en-US" b="1" i="1" dirty="0">
                        <a:latin typeface="Arial Narrow" panose="020B0606020202030204" pitchFamily="34" charset="0"/>
                      </a:endParaRPr>
                    </a:p>
                  </a:txBody>
                  <a:tcPr anchor="ctr"/>
                </a:tc>
                <a:tc>
                  <a:txBody>
                    <a:bodyPr/>
                    <a:lstStyle/>
                    <a:p>
                      <a:pPr algn="ctr"/>
                      <a:r>
                        <a:rPr lang="en-US" dirty="0" smtClean="0"/>
                        <a:t>No</a:t>
                      </a:r>
                      <a:r>
                        <a:rPr lang="en-US" baseline="0" dirty="0" smtClean="0"/>
                        <a:t> Due Date</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No</a:t>
                      </a:r>
                      <a:r>
                        <a:rPr lang="en-US" baseline="0" dirty="0" smtClean="0"/>
                        <a:t> Due Date</a:t>
                      </a:r>
                      <a:endParaRPr lang="en-US" dirty="0" smtClean="0"/>
                    </a:p>
                    <a:p>
                      <a:pPr algn="ct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No</a:t>
                      </a:r>
                      <a:r>
                        <a:rPr lang="en-US" baseline="0" dirty="0" smtClean="0"/>
                        <a:t> Due Date</a:t>
                      </a:r>
                      <a:endParaRPr lang="en-US" dirty="0" smtClean="0"/>
                    </a:p>
                    <a:p>
                      <a:pPr algn="ctr"/>
                      <a:endParaRPr lang="en-US" dirty="0"/>
                    </a:p>
                  </a:txBody>
                  <a:tcPr anchor="ctr"/>
                </a:tc>
              </a:tr>
            </a:tbl>
          </a:graphicData>
        </a:graphic>
      </p:graphicFrame>
    </p:spTree>
    <p:extLst>
      <p:ext uri="{BB962C8B-B14F-4D97-AF65-F5344CB8AC3E}">
        <p14:creationId xmlns:p14="http://schemas.microsoft.com/office/powerpoint/2010/main" val="149360743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4"/>
                </a:solidFill>
              </a:rPr>
              <a:t>Strands that Run Through Entire Proposal</a:t>
            </a:r>
          </a:p>
        </p:txBody>
      </p:sp>
      <p:sp>
        <p:nvSpPr>
          <p:cNvPr id="3" name="Content Placeholder 2"/>
          <p:cNvSpPr>
            <a:spLocks noGrp="1"/>
          </p:cNvSpPr>
          <p:nvPr>
            <p:ph idx="1"/>
          </p:nvPr>
        </p:nvSpPr>
        <p:spPr/>
        <p:txBody>
          <a:bodyPr>
            <a:normAutofit/>
          </a:bodyPr>
          <a:lstStyle/>
          <a:p>
            <a:r>
              <a:rPr lang="en-US" sz="2800" dirty="0" smtClean="0"/>
              <a:t>Student learning</a:t>
            </a:r>
          </a:p>
          <a:p>
            <a:r>
              <a:rPr lang="en-US" sz="2800" dirty="0" smtClean="0"/>
              <a:t>Budget to accomplish the project and carry out the identified activities</a:t>
            </a:r>
          </a:p>
          <a:p>
            <a:r>
              <a:rPr lang="en-US" sz="2800" dirty="0" smtClean="0"/>
              <a:t>What you want to know (evaluation) and what informs the project (for project improvement and determination of project impact)</a:t>
            </a:r>
          </a:p>
          <a:p>
            <a:r>
              <a:rPr lang="en-US" sz="2800" dirty="0" smtClean="0"/>
              <a:t>Dissemination and community engagement and adoption (if applicable to proposed project)</a:t>
            </a:r>
          </a:p>
          <a:p>
            <a:r>
              <a:rPr lang="en-US" sz="2800" dirty="0" smtClean="0"/>
              <a:t>Continuation of project beyond period of NSF (sustainability)</a:t>
            </a:r>
            <a:endParaRPr lang="en-US" sz="2800" dirty="0"/>
          </a:p>
        </p:txBody>
      </p:sp>
    </p:spTree>
    <p:extLst>
      <p:ext uri="{BB962C8B-B14F-4D97-AF65-F5344CB8AC3E}">
        <p14:creationId xmlns:p14="http://schemas.microsoft.com/office/powerpoint/2010/main" val="20194905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533400"/>
            <a:ext cx="6324600" cy="990600"/>
          </a:xfrm>
        </p:spPr>
        <p:txBody>
          <a:bodyPr>
            <a:normAutofit/>
          </a:bodyPr>
          <a:lstStyle/>
          <a:p>
            <a:r>
              <a:rPr lang="en-US" sz="3400" dirty="0" smtClean="0">
                <a:solidFill>
                  <a:schemeClr val="accent4"/>
                </a:solidFill>
              </a:rPr>
              <a:t>Review and Submission</a:t>
            </a:r>
            <a:endParaRPr lang="en-US" sz="3400" dirty="0">
              <a:solidFill>
                <a:schemeClr val="accent4"/>
              </a:solidFill>
            </a:endParaRPr>
          </a:p>
        </p:txBody>
      </p:sp>
      <p:sp>
        <p:nvSpPr>
          <p:cNvPr id="3" name="Content Placeholder 2"/>
          <p:cNvSpPr>
            <a:spLocks noGrp="1"/>
          </p:cNvSpPr>
          <p:nvPr>
            <p:ph idx="1"/>
          </p:nvPr>
        </p:nvSpPr>
        <p:spPr/>
        <p:txBody>
          <a:bodyPr>
            <a:normAutofit fontScale="92500"/>
          </a:bodyPr>
          <a:lstStyle/>
          <a:p>
            <a:r>
              <a:rPr lang="en-US" sz="2800" dirty="0" smtClean="0"/>
              <a:t>All proposals are reviewed using NSF’s merit criteria – Intellectual Merit and Broader Impacts</a:t>
            </a:r>
          </a:p>
          <a:p>
            <a:r>
              <a:rPr lang="en-US" sz="2800" dirty="0" smtClean="0"/>
              <a:t>Additional program specific criteria may also apply</a:t>
            </a:r>
          </a:p>
          <a:p>
            <a:r>
              <a:rPr lang="en-US" sz="2800" dirty="0" smtClean="0"/>
              <a:t>Refer to program solicitation for explanations for merit criteria and program specific criteria</a:t>
            </a:r>
          </a:p>
          <a:p>
            <a:r>
              <a:rPr lang="en-US" sz="2800" dirty="0" smtClean="0"/>
              <a:t>Prior support must be summarized (use headings IM and BI and identify results, including dissemination)</a:t>
            </a:r>
          </a:p>
          <a:p>
            <a:r>
              <a:rPr lang="en-US" sz="2800" dirty="0" smtClean="0"/>
              <a:t>Check spelling and grammar, margins, page limit, font size, and use enough headings to help reviewers keep track of proposal sections</a:t>
            </a:r>
          </a:p>
          <a:p>
            <a:endParaRPr lang="en-US" sz="2800" dirty="0"/>
          </a:p>
        </p:txBody>
      </p:sp>
    </p:spTree>
    <p:extLst>
      <p:ext uri="{BB962C8B-B14F-4D97-AF65-F5344CB8AC3E}">
        <p14:creationId xmlns:p14="http://schemas.microsoft.com/office/powerpoint/2010/main" val="388916231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0" y="1219200"/>
            <a:ext cx="9144000" cy="1470025"/>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lstStyle>
          <a:p>
            <a:pPr algn="ctr">
              <a:defRPr/>
            </a:pPr>
            <a:r>
              <a:rPr lang="en-US" sz="4000" b="0" dirty="0" smtClean="0">
                <a:solidFill>
                  <a:schemeClr val="accent4"/>
                </a:solidFill>
                <a:effectLst>
                  <a:outerShdw blurRad="38100" dist="38100" dir="2700000" algn="tl">
                    <a:srgbClr val="000000">
                      <a:alpha val="43137"/>
                    </a:srgbClr>
                  </a:outerShdw>
                </a:effectLst>
              </a:rPr>
              <a:t>Improving Undergraduate STEM Education</a:t>
            </a:r>
            <a:r>
              <a:rPr lang="en-US" sz="4000" b="0" dirty="0" smtClean="0">
                <a:solidFill>
                  <a:schemeClr val="accent4"/>
                </a:solidFill>
              </a:rPr>
              <a:t> Program </a:t>
            </a:r>
            <a:r>
              <a:rPr lang="en-US" sz="4000" b="0" dirty="0" smtClean="0">
                <a:solidFill>
                  <a:schemeClr val="accent4"/>
                </a:solidFill>
                <a:effectLst>
                  <a:outerShdw blurRad="38100" dist="38100" dir="2700000" algn="tl">
                    <a:srgbClr val="000000">
                      <a:alpha val="43137"/>
                    </a:srgbClr>
                  </a:outerShdw>
                </a:effectLst>
              </a:rPr>
              <a:t>(</a:t>
            </a:r>
            <a:r>
              <a:rPr lang="en-US" sz="4000" b="0" dirty="0" smtClean="0">
                <a:solidFill>
                  <a:schemeClr val="accent4"/>
                </a:solidFill>
                <a:effectLst>
                  <a:outerShdw blurRad="50800" dist="38100" dir="2700000" algn="tl" rotWithShape="0">
                    <a:prstClr val="black">
                      <a:alpha val="40000"/>
                    </a:prstClr>
                  </a:outerShdw>
                </a:effectLst>
              </a:rPr>
              <a:t>IUSE</a:t>
            </a:r>
            <a:r>
              <a:rPr lang="en-US" sz="4000" b="0" dirty="0" smtClean="0">
                <a:solidFill>
                  <a:schemeClr val="accent4"/>
                </a:solidFill>
                <a:effectLst>
                  <a:outerShdw blurRad="38100" dist="38100" dir="2700000" algn="tl">
                    <a:srgbClr val="000000">
                      <a:alpha val="43137"/>
                    </a:srgbClr>
                  </a:outerShdw>
                </a:effectLst>
              </a:rPr>
              <a:t>)</a:t>
            </a:r>
            <a:br>
              <a:rPr lang="en-US" sz="4000" b="0" dirty="0" smtClean="0">
                <a:solidFill>
                  <a:schemeClr val="accent4"/>
                </a:solidFill>
                <a:effectLst>
                  <a:outerShdw blurRad="38100" dist="38100" dir="2700000" algn="tl">
                    <a:srgbClr val="000000">
                      <a:alpha val="43137"/>
                    </a:srgbClr>
                  </a:outerShdw>
                </a:effectLst>
              </a:rPr>
            </a:br>
            <a:endParaRPr lang="en-US" sz="4000" b="0" dirty="0">
              <a:solidFill>
                <a:schemeClr val="accent4"/>
              </a:solidFill>
              <a:effectLst>
                <a:outerShdw blurRad="38100" dist="38100" dir="2700000" algn="tl">
                  <a:srgbClr val="000000">
                    <a:alpha val="43137"/>
                  </a:srgbClr>
                </a:outerShdw>
              </a:effectLst>
              <a:latin typeface="Garamond" pitchFamily="18" charset="0"/>
            </a:endParaRPr>
          </a:p>
        </p:txBody>
      </p:sp>
      <p:sp>
        <p:nvSpPr>
          <p:cNvPr id="6" name="Subtitle 6"/>
          <p:cNvSpPr txBox="1">
            <a:spLocks/>
          </p:cNvSpPr>
          <p:nvPr/>
        </p:nvSpPr>
        <p:spPr>
          <a:xfrm>
            <a:off x="609600" y="3200400"/>
            <a:ext cx="8153400" cy="327660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lstStyle>
          <a:p>
            <a:pPr marL="109728" indent="0" algn="ctr">
              <a:spcBef>
                <a:spcPts val="0"/>
              </a:spcBef>
              <a:buNone/>
            </a:pPr>
            <a:r>
              <a:rPr lang="en-US" sz="4000" dirty="0">
                <a:solidFill>
                  <a:srgbClr val="FF6600"/>
                </a:solidFill>
              </a:rPr>
              <a:t>Questions</a:t>
            </a:r>
            <a:r>
              <a:rPr lang="en-US" sz="4000" dirty="0" smtClean="0">
                <a:solidFill>
                  <a:srgbClr val="FF6600"/>
                </a:solidFill>
              </a:rPr>
              <a:t>?</a:t>
            </a:r>
          </a:p>
          <a:p>
            <a:pPr marL="109728" indent="0" algn="ctr">
              <a:spcBef>
                <a:spcPts val="0"/>
              </a:spcBef>
              <a:buNone/>
            </a:pPr>
            <a:endParaRPr lang="en-US" sz="3600" dirty="0">
              <a:solidFill>
                <a:schemeClr val="accent6">
                  <a:lumMod val="50000"/>
                </a:schemeClr>
              </a:solidFill>
            </a:endParaRPr>
          </a:p>
          <a:p>
            <a:pPr marL="109728" indent="0" algn="ctr">
              <a:spcBef>
                <a:spcPts val="0"/>
              </a:spcBef>
              <a:buNone/>
            </a:pPr>
            <a:r>
              <a:rPr lang="en-US" sz="3600" dirty="0">
                <a:solidFill>
                  <a:schemeClr val="accent6">
                    <a:lumMod val="50000"/>
                  </a:schemeClr>
                </a:solidFill>
              </a:rPr>
              <a:t>T</a:t>
            </a:r>
            <a:r>
              <a:rPr lang="en-US" sz="3600" dirty="0" smtClean="0">
                <a:solidFill>
                  <a:schemeClr val="accent6">
                    <a:lumMod val="50000"/>
                  </a:schemeClr>
                </a:solidFill>
              </a:rPr>
              <a:t>ype </a:t>
            </a:r>
            <a:r>
              <a:rPr lang="en-US" sz="3600" dirty="0">
                <a:solidFill>
                  <a:schemeClr val="accent6">
                    <a:lumMod val="50000"/>
                  </a:schemeClr>
                </a:solidFill>
              </a:rPr>
              <a:t>your question into the chat/message box</a:t>
            </a:r>
          </a:p>
          <a:p>
            <a:pPr marL="109728" indent="0" algn="ctr">
              <a:spcBef>
                <a:spcPts val="0"/>
              </a:spcBef>
              <a:buNone/>
            </a:pPr>
            <a:endParaRPr lang="en-US" sz="3600" b="1" dirty="0" smtClean="0">
              <a:solidFill>
                <a:schemeClr val="accent6">
                  <a:lumMod val="50000"/>
                </a:schemeClr>
              </a:solidFill>
              <a:latin typeface="Palatino Linotype" panose="02040502050505030304" pitchFamily="18" charset="0"/>
            </a:endParaRPr>
          </a:p>
        </p:txBody>
      </p:sp>
    </p:spTree>
    <p:extLst>
      <p:ext uri="{BB962C8B-B14F-4D97-AF65-F5344CB8AC3E}">
        <p14:creationId xmlns:p14="http://schemas.microsoft.com/office/powerpoint/2010/main" val="759550067"/>
      </p:ext>
    </p:extLst>
  </p:cSld>
  <p:clrMapOvr>
    <a:masterClrMapping/>
  </p:clrMapOvr>
  <p:transition xmlns:p14="http://schemas.microsoft.com/office/powerpoint/2010/main" advClick="0" advTm="600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0" y="1833393"/>
            <a:ext cx="9144000" cy="1470025"/>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lstStyle>
          <a:p>
            <a:pPr algn="ctr">
              <a:defRPr/>
            </a:pPr>
            <a:r>
              <a:rPr lang="en-US" sz="4000" b="0" dirty="0" smtClean="0">
                <a:solidFill>
                  <a:schemeClr val="accent4"/>
                </a:solidFill>
              </a:rPr>
              <a:t/>
            </a:r>
            <a:br>
              <a:rPr lang="en-US" sz="4000" b="0" dirty="0" smtClean="0">
                <a:solidFill>
                  <a:schemeClr val="accent4"/>
                </a:solidFill>
              </a:rPr>
            </a:br>
            <a:r>
              <a:rPr lang="en-US" sz="4000" b="0" dirty="0" smtClean="0">
                <a:solidFill>
                  <a:schemeClr val="accent4"/>
                </a:solidFill>
                <a:effectLst>
                  <a:outerShdw blurRad="38100" dist="38100" dir="2700000" algn="tl">
                    <a:srgbClr val="000000">
                      <a:alpha val="43137"/>
                    </a:srgbClr>
                  </a:outerShdw>
                </a:effectLst>
              </a:rPr>
              <a:t>Improving Undergraduate STEM Education</a:t>
            </a:r>
            <a:r>
              <a:rPr lang="en-US" sz="4000" b="0" dirty="0" smtClean="0">
                <a:solidFill>
                  <a:schemeClr val="accent4"/>
                </a:solidFill>
              </a:rPr>
              <a:t> Program </a:t>
            </a:r>
            <a:r>
              <a:rPr lang="en-US" sz="4000" b="0" dirty="0" smtClean="0">
                <a:solidFill>
                  <a:schemeClr val="accent4"/>
                </a:solidFill>
                <a:effectLst>
                  <a:outerShdw blurRad="38100" dist="38100" dir="2700000" algn="tl">
                    <a:srgbClr val="000000">
                      <a:alpha val="43137"/>
                    </a:srgbClr>
                  </a:outerShdw>
                </a:effectLst>
              </a:rPr>
              <a:t>(</a:t>
            </a:r>
            <a:r>
              <a:rPr lang="en-US" sz="4000" b="0" dirty="0" smtClean="0">
                <a:solidFill>
                  <a:schemeClr val="accent4"/>
                </a:solidFill>
                <a:effectLst>
                  <a:outerShdw blurRad="50800" dist="38100" dir="2700000" algn="tl" rotWithShape="0">
                    <a:prstClr val="black">
                      <a:alpha val="40000"/>
                    </a:prstClr>
                  </a:outerShdw>
                </a:effectLst>
              </a:rPr>
              <a:t>IUSE</a:t>
            </a:r>
            <a:r>
              <a:rPr lang="en-US" sz="4000" b="0" dirty="0" smtClean="0">
                <a:solidFill>
                  <a:schemeClr val="accent4"/>
                </a:solidFill>
                <a:effectLst>
                  <a:outerShdw blurRad="38100" dist="38100" dir="2700000" algn="tl">
                    <a:srgbClr val="000000">
                      <a:alpha val="43137"/>
                    </a:srgbClr>
                  </a:outerShdw>
                </a:effectLst>
              </a:rPr>
              <a:t>)</a:t>
            </a:r>
            <a:r>
              <a:rPr lang="en-US" sz="4000" b="0" dirty="0">
                <a:solidFill>
                  <a:schemeClr val="accent4"/>
                </a:solidFill>
                <a:effectLst>
                  <a:outerShdw blurRad="38100" dist="38100" dir="2700000" algn="tl">
                    <a:srgbClr val="000000">
                      <a:alpha val="43137"/>
                    </a:srgbClr>
                  </a:outerShdw>
                </a:effectLst>
              </a:rPr>
              <a:t> </a:t>
            </a:r>
            <a:r>
              <a:rPr lang="en-US" sz="4000" b="0" dirty="0" smtClean="0">
                <a:solidFill>
                  <a:schemeClr val="accent4"/>
                </a:solidFill>
                <a:effectLst>
                  <a:outerShdw blurRad="38100" dist="38100" dir="2700000" algn="tl">
                    <a:srgbClr val="000000">
                      <a:alpha val="43137"/>
                    </a:srgbClr>
                  </a:outerShdw>
                </a:effectLst>
              </a:rPr>
              <a:t>- EHR  </a:t>
            </a:r>
            <a:endParaRPr lang="en-US" sz="4000" b="0" dirty="0">
              <a:solidFill>
                <a:schemeClr val="accent4"/>
              </a:solidFill>
              <a:effectLst>
                <a:outerShdw blurRad="38100" dist="38100" dir="2700000" algn="tl">
                  <a:srgbClr val="000000">
                    <a:alpha val="43137"/>
                  </a:srgbClr>
                </a:outerShdw>
              </a:effectLst>
              <a:latin typeface="Garamond" pitchFamily="18" charset="0"/>
            </a:endParaRPr>
          </a:p>
        </p:txBody>
      </p:sp>
      <p:sp>
        <p:nvSpPr>
          <p:cNvPr id="6" name="Subtitle 6"/>
          <p:cNvSpPr txBox="1">
            <a:spLocks/>
          </p:cNvSpPr>
          <p:nvPr/>
        </p:nvSpPr>
        <p:spPr>
          <a:xfrm>
            <a:off x="0" y="3733800"/>
            <a:ext cx="9144000" cy="160020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lstStyle>
          <a:p>
            <a:pPr marL="109728" indent="0" algn="ctr">
              <a:spcBef>
                <a:spcPts val="0"/>
              </a:spcBef>
              <a:buNone/>
            </a:pPr>
            <a:endParaRPr lang="en-US" sz="3600" b="1" dirty="0" smtClean="0">
              <a:solidFill>
                <a:schemeClr val="accent6">
                  <a:lumMod val="50000"/>
                </a:schemeClr>
              </a:solidFill>
              <a:latin typeface="Palatino Linotype" panose="02040502050505030304" pitchFamily="18" charset="0"/>
            </a:endParaRPr>
          </a:p>
          <a:p>
            <a:pPr marL="109728" indent="0" algn="ctr">
              <a:spcBef>
                <a:spcPts val="0"/>
              </a:spcBef>
              <a:buNone/>
            </a:pPr>
            <a:r>
              <a:rPr lang="en-US" sz="3600" b="1" dirty="0" smtClean="0">
                <a:solidFill>
                  <a:schemeClr val="accent6">
                    <a:lumMod val="50000"/>
                  </a:schemeClr>
                </a:solidFill>
              </a:rPr>
              <a:t>END HOUR 1</a:t>
            </a:r>
          </a:p>
        </p:txBody>
      </p:sp>
    </p:spTree>
    <p:extLst>
      <p:ext uri="{BB962C8B-B14F-4D97-AF65-F5344CB8AC3E}">
        <p14:creationId xmlns:p14="http://schemas.microsoft.com/office/powerpoint/2010/main" val="1084935152"/>
      </p:ext>
    </p:extLst>
  </p:cSld>
  <p:clrMapOvr>
    <a:masterClrMapping/>
  </p:clrMapOvr>
  <p:transition xmlns:p14="http://schemas.microsoft.com/office/powerpoint/2010/main" advClick="0" advTm="600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0" y="609600"/>
            <a:ext cx="9144000" cy="2209800"/>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lstStyle>
          <a:p>
            <a:pPr algn="ctr">
              <a:defRPr/>
            </a:pPr>
            <a:r>
              <a:rPr lang="en-US" sz="3600" dirty="0" smtClean="0">
                <a:solidFill>
                  <a:schemeClr val="bg2">
                    <a:lumMod val="25000"/>
                  </a:schemeClr>
                </a:solidFill>
              </a:rPr>
              <a:t>Webinar</a:t>
            </a:r>
            <a:r>
              <a:rPr lang="en-US" sz="1400" dirty="0" smtClean="0">
                <a:solidFill>
                  <a:schemeClr val="bg2">
                    <a:lumMod val="25000"/>
                  </a:schemeClr>
                </a:solidFill>
              </a:rPr>
              <a:t/>
            </a:r>
            <a:br>
              <a:rPr lang="en-US" sz="1400" dirty="0" smtClean="0">
                <a:solidFill>
                  <a:schemeClr val="bg2">
                    <a:lumMod val="25000"/>
                  </a:schemeClr>
                </a:solidFill>
              </a:rPr>
            </a:br>
            <a:r>
              <a:rPr lang="en-US" sz="4000" dirty="0" smtClean="0">
                <a:solidFill>
                  <a:schemeClr val="bg2">
                    <a:lumMod val="25000"/>
                  </a:schemeClr>
                </a:solidFill>
                <a:effectLst>
                  <a:outerShdw blurRad="38100" dist="38100" dir="2700000" algn="tl">
                    <a:srgbClr val="000000">
                      <a:alpha val="43137"/>
                    </a:srgbClr>
                  </a:outerShdw>
                </a:effectLst>
              </a:rPr>
              <a:t>NSF’s Improving Undergraduate STEM Education</a:t>
            </a:r>
            <a:r>
              <a:rPr lang="en-US" sz="4000" dirty="0" smtClean="0">
                <a:solidFill>
                  <a:schemeClr val="bg2">
                    <a:lumMod val="25000"/>
                  </a:schemeClr>
                </a:solidFill>
              </a:rPr>
              <a:t> </a:t>
            </a:r>
            <a:r>
              <a:rPr lang="en-US" sz="3600" dirty="0" smtClean="0">
                <a:solidFill>
                  <a:schemeClr val="bg2">
                    <a:lumMod val="25000"/>
                  </a:schemeClr>
                </a:solidFill>
                <a:effectLst>
                  <a:outerShdw blurRad="38100" dist="38100" dir="2700000" algn="tl">
                    <a:srgbClr val="000000">
                      <a:alpha val="43137"/>
                    </a:srgbClr>
                  </a:outerShdw>
                </a:effectLst>
              </a:rPr>
              <a:t>(</a:t>
            </a:r>
            <a:r>
              <a:rPr lang="en-US" sz="3600" dirty="0" smtClean="0">
                <a:solidFill>
                  <a:schemeClr val="bg2">
                    <a:lumMod val="25000"/>
                  </a:schemeClr>
                </a:solidFill>
                <a:effectLst>
                  <a:outerShdw blurRad="50800" dist="38100" dir="2700000" algn="tl" rotWithShape="0">
                    <a:prstClr val="black">
                      <a:alpha val="40000"/>
                    </a:prstClr>
                  </a:outerShdw>
                </a:effectLst>
              </a:rPr>
              <a:t>IUSE</a:t>
            </a:r>
            <a:r>
              <a:rPr lang="en-US" sz="3600" dirty="0" smtClean="0">
                <a:solidFill>
                  <a:schemeClr val="bg2">
                    <a:lumMod val="25000"/>
                  </a:schemeClr>
                </a:solidFill>
                <a:effectLst>
                  <a:outerShdw blurRad="38100" dist="38100" dir="2700000" algn="tl">
                    <a:srgbClr val="000000">
                      <a:alpha val="43137"/>
                    </a:srgbClr>
                  </a:outerShdw>
                </a:effectLst>
              </a:rPr>
              <a:t>) </a:t>
            </a:r>
            <a:r>
              <a:rPr lang="en-US" sz="3600" dirty="0" smtClean="0">
                <a:solidFill>
                  <a:schemeClr val="bg2">
                    <a:lumMod val="25000"/>
                  </a:schemeClr>
                </a:solidFill>
              </a:rPr>
              <a:t>Program</a:t>
            </a:r>
            <a:endParaRPr lang="en-US" sz="3600" dirty="0">
              <a:solidFill>
                <a:schemeClr val="bg2">
                  <a:lumMod val="25000"/>
                </a:schemeClr>
              </a:solidFill>
              <a:effectLst>
                <a:outerShdw blurRad="38100" dist="38100" dir="2700000" algn="tl">
                  <a:srgbClr val="000000">
                    <a:alpha val="43137"/>
                  </a:srgbClr>
                </a:outerShdw>
              </a:effectLst>
            </a:endParaRPr>
          </a:p>
          <a:p>
            <a:pPr algn="ctr">
              <a:defRPr/>
            </a:pPr>
            <a:endParaRPr lang="en-US" sz="4000" b="0" dirty="0">
              <a:solidFill>
                <a:schemeClr val="bg1"/>
              </a:solidFill>
              <a:effectLst>
                <a:outerShdw blurRad="38100" dist="38100" dir="2700000" algn="tl">
                  <a:srgbClr val="000000">
                    <a:alpha val="43137"/>
                  </a:srgbClr>
                </a:outerShdw>
              </a:effectLst>
              <a:latin typeface="Garamond" pitchFamily="18" charset="0"/>
            </a:endParaRPr>
          </a:p>
        </p:txBody>
      </p:sp>
      <p:sp>
        <p:nvSpPr>
          <p:cNvPr id="6" name="Subtitle 6"/>
          <p:cNvSpPr txBox="1">
            <a:spLocks/>
          </p:cNvSpPr>
          <p:nvPr/>
        </p:nvSpPr>
        <p:spPr>
          <a:xfrm>
            <a:off x="304800" y="2819400"/>
            <a:ext cx="8534400" cy="3886200"/>
          </a:xfrm>
          <a:prstGeom prst="rect">
            <a:avLst/>
          </a:prstGeom>
        </p:spPr>
        <p:txBody>
          <a:bodyPr vert="horz">
            <a:normAutofit fontScale="550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lstStyle>
          <a:p>
            <a:pPr marL="109728" indent="0" algn="ctr">
              <a:spcBef>
                <a:spcPts val="0"/>
              </a:spcBef>
              <a:buNone/>
            </a:pPr>
            <a:r>
              <a:rPr lang="en-US" sz="4000" dirty="0" smtClean="0">
                <a:solidFill>
                  <a:schemeClr val="accent6">
                    <a:lumMod val="50000"/>
                  </a:schemeClr>
                </a:solidFill>
              </a:rPr>
              <a:t>Presentation led by: Jill Singer, SUNY-Buffalo State</a:t>
            </a:r>
          </a:p>
          <a:p>
            <a:pPr marL="109728" indent="0" algn="ctr">
              <a:spcBef>
                <a:spcPts val="0"/>
              </a:spcBef>
              <a:buNone/>
            </a:pPr>
            <a:r>
              <a:rPr lang="en-US" sz="4000" dirty="0" smtClean="0">
                <a:solidFill>
                  <a:schemeClr val="accent6">
                    <a:lumMod val="50000"/>
                  </a:schemeClr>
                </a:solidFill>
              </a:rPr>
              <a:t>Also </a:t>
            </a:r>
            <a:r>
              <a:rPr lang="en-US" sz="4000" dirty="0">
                <a:solidFill>
                  <a:schemeClr val="accent6">
                    <a:lumMod val="50000"/>
                  </a:schemeClr>
                </a:solidFill>
              </a:rPr>
              <a:t>present to answer </a:t>
            </a:r>
            <a:r>
              <a:rPr lang="en-US" sz="4000" dirty="0" smtClean="0">
                <a:solidFill>
                  <a:schemeClr val="accent6">
                    <a:lumMod val="50000"/>
                  </a:schemeClr>
                </a:solidFill>
              </a:rPr>
              <a:t>questions: </a:t>
            </a:r>
            <a:r>
              <a:rPr lang="en-US" sz="4000" dirty="0">
                <a:solidFill>
                  <a:schemeClr val="accent6">
                    <a:lumMod val="50000"/>
                  </a:schemeClr>
                </a:solidFill>
              </a:rPr>
              <a:t>Keith Sverdrup, NSF DUE Geosciences Program Officer</a:t>
            </a:r>
          </a:p>
          <a:p>
            <a:pPr marL="109728" indent="0" algn="ctr">
              <a:spcBef>
                <a:spcPts val="0"/>
              </a:spcBef>
              <a:buNone/>
            </a:pPr>
            <a:endParaRPr lang="en-US" sz="4000" dirty="0" smtClean="0">
              <a:solidFill>
                <a:schemeClr val="accent6">
                  <a:lumMod val="50000"/>
                </a:schemeClr>
              </a:solidFill>
            </a:endParaRPr>
          </a:p>
          <a:p>
            <a:pPr marL="109728" indent="0" algn="ctr">
              <a:spcBef>
                <a:spcPts val="0"/>
              </a:spcBef>
              <a:buNone/>
            </a:pPr>
            <a:endParaRPr lang="en-US" sz="4000" b="1" dirty="0" smtClean="0">
              <a:solidFill>
                <a:schemeClr val="accent6">
                  <a:lumMod val="50000"/>
                </a:schemeClr>
              </a:solidFill>
              <a:effectLst>
                <a:outerShdw blurRad="38100" dist="38100" dir="2700000" algn="tl">
                  <a:srgbClr val="000000">
                    <a:alpha val="43137"/>
                  </a:srgbClr>
                </a:outerShdw>
              </a:effectLst>
            </a:endParaRPr>
          </a:p>
          <a:p>
            <a:pPr marL="109728" indent="0" algn="ctr">
              <a:spcBef>
                <a:spcPts val="0"/>
              </a:spcBef>
              <a:buNone/>
            </a:pPr>
            <a:r>
              <a:rPr lang="en-US" sz="4000" dirty="0" smtClean="0">
                <a:solidFill>
                  <a:schemeClr val="accent6">
                    <a:lumMod val="50000"/>
                  </a:schemeClr>
                </a:solidFill>
                <a:effectLst>
                  <a:outerShdw blurRad="38100" dist="38100" dir="2700000" algn="tl">
                    <a:srgbClr val="000000">
                      <a:alpha val="43137"/>
                    </a:srgbClr>
                  </a:outerShdw>
                </a:effectLst>
              </a:rPr>
              <a:t>With assistance from</a:t>
            </a:r>
          </a:p>
          <a:p>
            <a:pPr marL="109728" indent="0" algn="ctr">
              <a:spcBef>
                <a:spcPts val="0"/>
              </a:spcBef>
              <a:buNone/>
            </a:pPr>
            <a:r>
              <a:rPr lang="en-US" sz="4000" dirty="0" smtClean="0">
                <a:solidFill>
                  <a:schemeClr val="accent6">
                    <a:lumMod val="50000"/>
                  </a:schemeClr>
                </a:solidFill>
                <a:effectLst>
                  <a:outerShdw blurRad="38100" dist="38100" dir="2700000" algn="tl">
                    <a:srgbClr val="000000">
                      <a:alpha val="43137"/>
                    </a:srgbClr>
                  </a:outerShdw>
                </a:effectLst>
              </a:rPr>
              <a:t>The Virtual Faculty Collaborative (a partnership among AAAS, Louisiana State University, and Higher Education Services) in collaboration with NSF</a:t>
            </a:r>
          </a:p>
          <a:p>
            <a:pPr marL="109728" indent="0" algn="ctr">
              <a:spcBef>
                <a:spcPts val="0"/>
              </a:spcBef>
              <a:buNone/>
            </a:pPr>
            <a:r>
              <a:rPr lang="en-US" sz="4000" dirty="0" smtClean="0">
                <a:solidFill>
                  <a:schemeClr val="accent6">
                    <a:lumMod val="50000"/>
                  </a:schemeClr>
                </a:solidFill>
                <a:effectLst>
                  <a:outerShdw blurRad="38100" dist="38100" dir="2700000" algn="tl">
                    <a:srgbClr val="000000">
                      <a:alpha val="43137"/>
                    </a:srgbClr>
                  </a:outerShdw>
                </a:effectLst>
              </a:rPr>
              <a:t>Special thanks to Roger Seals (the ‘web wizard’)</a:t>
            </a:r>
          </a:p>
          <a:p>
            <a:pPr marL="109728" indent="0" algn="ctr">
              <a:spcBef>
                <a:spcPts val="0"/>
              </a:spcBef>
              <a:buNone/>
            </a:pPr>
            <a:endParaRPr lang="en-US" sz="4000" b="1" dirty="0">
              <a:solidFill>
                <a:schemeClr val="accent6">
                  <a:lumMod val="50000"/>
                </a:schemeClr>
              </a:solidFill>
              <a:effectLst>
                <a:outerShdw blurRad="38100" dist="38100" dir="2700000" algn="tl">
                  <a:srgbClr val="000000">
                    <a:alpha val="43137"/>
                  </a:srgbClr>
                </a:outerShdw>
              </a:effectLst>
            </a:endParaRPr>
          </a:p>
          <a:p>
            <a:pPr marL="109728" indent="0" algn="ctr">
              <a:spcBef>
                <a:spcPts val="0"/>
              </a:spcBef>
              <a:buNone/>
            </a:pPr>
            <a:endParaRPr lang="en-US" sz="4000" b="1" dirty="0" smtClean="0">
              <a:solidFill>
                <a:schemeClr val="accent6">
                  <a:lumMod val="50000"/>
                </a:schemeClr>
              </a:solidFill>
              <a:effectLst>
                <a:outerShdw blurRad="38100" dist="38100" dir="2700000" algn="tl">
                  <a:srgbClr val="000000">
                    <a:alpha val="43137"/>
                  </a:srgbClr>
                </a:outerShdw>
              </a:effectLst>
            </a:endParaRPr>
          </a:p>
          <a:p>
            <a:pPr marL="109728" indent="0" algn="ctr">
              <a:spcBef>
                <a:spcPts val="0"/>
              </a:spcBef>
              <a:buNone/>
            </a:pPr>
            <a:r>
              <a:rPr lang="en-US" sz="4000" dirty="0" smtClean="0">
                <a:solidFill>
                  <a:schemeClr val="accent6">
                    <a:lumMod val="50000"/>
                  </a:schemeClr>
                </a:solidFill>
                <a:effectLst>
                  <a:outerShdw blurRad="38100" dist="38100" dir="2700000" algn="tl">
                    <a:srgbClr val="000000">
                      <a:alpha val="43137"/>
                    </a:srgbClr>
                  </a:outerShdw>
                </a:effectLst>
              </a:rPr>
              <a:t>October 2, 2014</a:t>
            </a:r>
            <a:endParaRPr lang="en-US" sz="900" dirty="0" smtClean="0">
              <a:solidFill>
                <a:schemeClr val="accent6">
                  <a:lumMod val="50000"/>
                </a:schemeClr>
              </a:solidFill>
            </a:endParaRPr>
          </a:p>
        </p:txBody>
      </p:sp>
    </p:spTree>
    <p:extLst>
      <p:ext uri="{BB962C8B-B14F-4D97-AF65-F5344CB8AC3E}">
        <p14:creationId xmlns:p14="http://schemas.microsoft.com/office/powerpoint/2010/main" val="2925420919"/>
      </p:ext>
    </p:extLst>
  </p:cSld>
  <p:clrMapOvr>
    <a:masterClrMapping/>
  </p:clrMapOvr>
  <p:transition xmlns:p14="http://schemas.microsoft.com/office/powerpoint/2010/main" advClick="0" advTm="6000"/>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0" y="1833393"/>
            <a:ext cx="9144000" cy="1470025"/>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lstStyle>
          <a:p>
            <a:pPr algn="ctr">
              <a:defRPr/>
            </a:pPr>
            <a:r>
              <a:rPr lang="en-US" sz="4000" b="0" dirty="0" smtClean="0">
                <a:solidFill>
                  <a:schemeClr val="accent4"/>
                </a:solidFill>
              </a:rPr>
              <a:t/>
            </a:r>
            <a:br>
              <a:rPr lang="en-US" sz="4000" b="0" dirty="0" smtClean="0">
                <a:solidFill>
                  <a:schemeClr val="accent4"/>
                </a:solidFill>
              </a:rPr>
            </a:br>
            <a:r>
              <a:rPr lang="en-US" sz="4000" b="0" dirty="0" smtClean="0">
                <a:solidFill>
                  <a:schemeClr val="accent4"/>
                </a:solidFill>
                <a:effectLst>
                  <a:outerShdw blurRad="38100" dist="38100" dir="2700000" algn="tl">
                    <a:srgbClr val="000000">
                      <a:alpha val="43137"/>
                    </a:srgbClr>
                  </a:outerShdw>
                </a:effectLst>
              </a:rPr>
              <a:t>Improving Undergraduate STEM Education</a:t>
            </a:r>
            <a:r>
              <a:rPr lang="en-US" sz="4000" b="0" dirty="0" smtClean="0">
                <a:solidFill>
                  <a:schemeClr val="accent4"/>
                </a:solidFill>
              </a:rPr>
              <a:t> Program </a:t>
            </a:r>
            <a:r>
              <a:rPr lang="en-US" sz="4000" b="0" dirty="0" smtClean="0">
                <a:solidFill>
                  <a:schemeClr val="accent4"/>
                </a:solidFill>
                <a:effectLst>
                  <a:outerShdw blurRad="38100" dist="38100" dir="2700000" algn="tl">
                    <a:srgbClr val="000000">
                      <a:alpha val="43137"/>
                    </a:srgbClr>
                  </a:outerShdw>
                </a:effectLst>
              </a:rPr>
              <a:t>(</a:t>
            </a:r>
            <a:r>
              <a:rPr lang="en-US" sz="4000" b="0" dirty="0" smtClean="0">
                <a:solidFill>
                  <a:schemeClr val="accent4"/>
                </a:solidFill>
                <a:effectLst>
                  <a:outerShdw blurRad="50800" dist="38100" dir="2700000" algn="tl" rotWithShape="0">
                    <a:prstClr val="black">
                      <a:alpha val="40000"/>
                    </a:prstClr>
                  </a:outerShdw>
                </a:effectLst>
              </a:rPr>
              <a:t>IUSE</a:t>
            </a:r>
            <a:r>
              <a:rPr lang="en-US" sz="4000" b="0" dirty="0" smtClean="0">
                <a:solidFill>
                  <a:schemeClr val="accent4"/>
                </a:solidFill>
                <a:effectLst>
                  <a:outerShdw blurRad="38100" dist="38100" dir="2700000" algn="tl">
                    <a:srgbClr val="000000">
                      <a:alpha val="43137"/>
                    </a:srgbClr>
                  </a:outerShdw>
                </a:effectLst>
              </a:rPr>
              <a:t>) - EHR</a:t>
            </a:r>
            <a:br>
              <a:rPr lang="en-US" sz="4000" b="0" dirty="0" smtClean="0">
                <a:solidFill>
                  <a:schemeClr val="accent4"/>
                </a:solidFill>
                <a:effectLst>
                  <a:outerShdw blurRad="38100" dist="38100" dir="2700000" algn="tl">
                    <a:srgbClr val="000000">
                      <a:alpha val="43137"/>
                    </a:srgbClr>
                  </a:outerShdw>
                </a:effectLst>
              </a:rPr>
            </a:br>
            <a:endParaRPr lang="en-US" sz="4000" b="0" dirty="0">
              <a:solidFill>
                <a:schemeClr val="accent4"/>
              </a:solidFill>
              <a:effectLst>
                <a:outerShdw blurRad="38100" dist="38100" dir="2700000" algn="tl">
                  <a:srgbClr val="000000">
                    <a:alpha val="43137"/>
                  </a:srgbClr>
                </a:outerShdw>
              </a:effectLst>
              <a:latin typeface="Garamond" pitchFamily="18" charset="0"/>
            </a:endParaRPr>
          </a:p>
        </p:txBody>
      </p:sp>
      <p:sp>
        <p:nvSpPr>
          <p:cNvPr id="6" name="Subtitle 6"/>
          <p:cNvSpPr txBox="1">
            <a:spLocks/>
          </p:cNvSpPr>
          <p:nvPr/>
        </p:nvSpPr>
        <p:spPr>
          <a:xfrm>
            <a:off x="0" y="3733800"/>
            <a:ext cx="9144000" cy="160020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lstStyle>
          <a:p>
            <a:pPr marL="109728" indent="0" algn="ctr">
              <a:spcBef>
                <a:spcPts val="0"/>
              </a:spcBef>
              <a:buNone/>
            </a:pPr>
            <a:endParaRPr lang="en-US" sz="3600" dirty="0" smtClean="0">
              <a:solidFill>
                <a:schemeClr val="accent6">
                  <a:lumMod val="50000"/>
                </a:schemeClr>
              </a:solidFill>
              <a:latin typeface="Palatino Linotype" panose="02040502050505030304" pitchFamily="18" charset="0"/>
            </a:endParaRPr>
          </a:p>
          <a:p>
            <a:pPr marL="109728" indent="0" algn="ctr">
              <a:spcBef>
                <a:spcPts val="0"/>
              </a:spcBef>
              <a:buNone/>
            </a:pPr>
            <a:r>
              <a:rPr lang="en-US" sz="3600" b="1" dirty="0" smtClean="0">
                <a:solidFill>
                  <a:schemeClr val="accent6">
                    <a:lumMod val="50000"/>
                  </a:schemeClr>
                </a:solidFill>
              </a:rPr>
              <a:t>BEGIN HOUR 2</a:t>
            </a:r>
          </a:p>
        </p:txBody>
      </p:sp>
    </p:spTree>
    <p:extLst>
      <p:ext uri="{BB962C8B-B14F-4D97-AF65-F5344CB8AC3E}">
        <p14:creationId xmlns:p14="http://schemas.microsoft.com/office/powerpoint/2010/main" val="892663532"/>
      </p:ext>
    </p:extLst>
  </p:cSld>
  <p:clrMapOvr>
    <a:masterClrMapping/>
  </p:clrMapOvr>
  <p:transition xmlns:p14="http://schemas.microsoft.com/office/powerpoint/2010/main" advClick="0" advTm="600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0" y="1143000"/>
            <a:ext cx="9144000" cy="2209800"/>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lstStyle>
          <a:p>
            <a:pPr algn="ctr">
              <a:defRPr/>
            </a:pPr>
            <a:r>
              <a:rPr lang="en-US" sz="3600" b="0" dirty="0" smtClean="0">
                <a:solidFill>
                  <a:schemeClr val="accent4"/>
                </a:solidFill>
              </a:rPr>
              <a:t>Webinar</a:t>
            </a:r>
            <a:r>
              <a:rPr lang="en-US" sz="1400" b="0" dirty="0" smtClean="0">
                <a:solidFill>
                  <a:schemeClr val="accent4"/>
                </a:solidFill>
              </a:rPr>
              <a:t/>
            </a:r>
            <a:br>
              <a:rPr lang="en-US" sz="1400" b="0" dirty="0" smtClean="0">
                <a:solidFill>
                  <a:schemeClr val="accent4"/>
                </a:solidFill>
              </a:rPr>
            </a:br>
            <a:r>
              <a:rPr lang="en-US" sz="4000" b="0" dirty="0" smtClean="0">
                <a:solidFill>
                  <a:schemeClr val="accent4"/>
                </a:solidFill>
                <a:effectLst>
                  <a:outerShdw blurRad="38100" dist="38100" dir="2700000" algn="tl">
                    <a:srgbClr val="000000">
                      <a:alpha val="43137"/>
                    </a:srgbClr>
                  </a:outerShdw>
                </a:effectLst>
              </a:rPr>
              <a:t>NSF’s Improving Undergraduate STEM Education</a:t>
            </a:r>
            <a:r>
              <a:rPr lang="en-US" sz="4000" b="0" dirty="0" smtClean="0">
                <a:solidFill>
                  <a:schemeClr val="accent4"/>
                </a:solidFill>
              </a:rPr>
              <a:t> </a:t>
            </a:r>
            <a:r>
              <a:rPr lang="en-US" sz="3600" b="0" dirty="0" smtClean="0">
                <a:solidFill>
                  <a:schemeClr val="accent4"/>
                </a:solidFill>
                <a:effectLst>
                  <a:outerShdw blurRad="38100" dist="38100" dir="2700000" algn="tl">
                    <a:srgbClr val="000000">
                      <a:alpha val="43137"/>
                    </a:srgbClr>
                  </a:outerShdw>
                </a:effectLst>
              </a:rPr>
              <a:t>(</a:t>
            </a:r>
            <a:r>
              <a:rPr lang="en-US" sz="3600" b="0" dirty="0" smtClean="0">
                <a:solidFill>
                  <a:schemeClr val="accent4"/>
                </a:solidFill>
                <a:effectLst>
                  <a:outerShdw blurRad="50800" dist="38100" dir="2700000" algn="tl" rotWithShape="0">
                    <a:prstClr val="black">
                      <a:alpha val="40000"/>
                    </a:prstClr>
                  </a:outerShdw>
                </a:effectLst>
              </a:rPr>
              <a:t>IUSE</a:t>
            </a:r>
            <a:r>
              <a:rPr lang="en-US" sz="3600" b="0" dirty="0" smtClean="0">
                <a:solidFill>
                  <a:schemeClr val="accent4"/>
                </a:solidFill>
                <a:effectLst>
                  <a:outerShdw blurRad="38100" dist="38100" dir="2700000" algn="tl">
                    <a:srgbClr val="000000">
                      <a:alpha val="43137"/>
                    </a:srgbClr>
                  </a:outerShdw>
                </a:effectLst>
              </a:rPr>
              <a:t>) </a:t>
            </a:r>
            <a:r>
              <a:rPr lang="en-US" sz="3600" b="0" dirty="0" smtClean="0">
                <a:solidFill>
                  <a:schemeClr val="accent4"/>
                </a:solidFill>
              </a:rPr>
              <a:t>Program</a:t>
            </a:r>
            <a:endParaRPr lang="en-US" sz="3600" b="0" dirty="0">
              <a:solidFill>
                <a:schemeClr val="accent4"/>
              </a:solidFill>
              <a:effectLst>
                <a:outerShdw blurRad="38100" dist="38100" dir="2700000" algn="tl">
                  <a:srgbClr val="000000">
                    <a:alpha val="43137"/>
                  </a:srgbClr>
                </a:outerShdw>
              </a:effectLst>
            </a:endParaRPr>
          </a:p>
          <a:p>
            <a:pPr algn="ctr">
              <a:defRPr/>
            </a:pPr>
            <a:endParaRPr lang="en-US" sz="4000" b="0" dirty="0">
              <a:solidFill>
                <a:schemeClr val="bg1"/>
              </a:solidFill>
              <a:effectLst>
                <a:outerShdw blurRad="38100" dist="38100" dir="2700000" algn="tl">
                  <a:srgbClr val="000000">
                    <a:alpha val="43137"/>
                  </a:srgbClr>
                </a:outerShdw>
              </a:effectLst>
              <a:latin typeface="Garamond" pitchFamily="18" charset="0"/>
            </a:endParaRPr>
          </a:p>
        </p:txBody>
      </p:sp>
      <p:sp>
        <p:nvSpPr>
          <p:cNvPr id="6" name="Subtitle 6"/>
          <p:cNvSpPr txBox="1">
            <a:spLocks/>
          </p:cNvSpPr>
          <p:nvPr/>
        </p:nvSpPr>
        <p:spPr>
          <a:xfrm>
            <a:off x="304800" y="3352800"/>
            <a:ext cx="8534400" cy="259080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lstStyle>
          <a:p>
            <a:pPr marL="109728" indent="0" algn="ctr">
              <a:spcBef>
                <a:spcPts val="0"/>
              </a:spcBef>
              <a:buNone/>
            </a:pPr>
            <a:r>
              <a:rPr lang="en-US" sz="2600" dirty="0" smtClean="0">
                <a:solidFill>
                  <a:schemeClr val="accent6">
                    <a:lumMod val="50000"/>
                  </a:schemeClr>
                </a:solidFill>
              </a:rPr>
              <a:t>Program Description: </a:t>
            </a:r>
            <a:r>
              <a:rPr lang="en-US" sz="2600" dirty="0" smtClean="0">
                <a:solidFill>
                  <a:schemeClr val="accent6">
                    <a:lumMod val="50000"/>
                  </a:schemeClr>
                </a:solidFill>
                <a:effectLst>
                  <a:outerShdw blurRad="38100" dist="38100" dir="2700000" algn="tl">
                    <a:srgbClr val="000000">
                      <a:alpha val="43137"/>
                    </a:srgbClr>
                  </a:outerShdw>
                </a:effectLst>
              </a:rPr>
              <a:t>NSF 14-588</a:t>
            </a:r>
          </a:p>
          <a:p>
            <a:pPr marL="109728" indent="0" algn="ctr">
              <a:spcBef>
                <a:spcPts val="0"/>
              </a:spcBef>
              <a:buNone/>
            </a:pPr>
            <a:endParaRPr lang="en-US" sz="2400" b="1" dirty="0">
              <a:solidFill>
                <a:schemeClr val="accent6">
                  <a:lumMod val="50000"/>
                </a:schemeClr>
              </a:solidFill>
              <a:effectLst>
                <a:outerShdw blurRad="38100" dist="38100" dir="2700000" algn="tl">
                  <a:srgbClr val="000000">
                    <a:alpha val="43137"/>
                  </a:srgbClr>
                </a:outerShdw>
              </a:effectLst>
            </a:endParaRPr>
          </a:p>
          <a:p>
            <a:pPr marL="109728" indent="0">
              <a:spcBef>
                <a:spcPts val="0"/>
              </a:spcBef>
              <a:buNone/>
            </a:pPr>
            <a:r>
              <a:rPr lang="en-US" sz="2400" dirty="0" smtClean="0">
                <a:effectLst>
                  <a:outerShdw blurRad="38100" dist="38100" dir="2700000" algn="tl">
                    <a:srgbClr val="000000">
                      <a:alpha val="43137"/>
                    </a:srgbClr>
                  </a:outerShdw>
                </a:effectLst>
              </a:rPr>
              <a:t>Note: This presentation is for the EHR Directorate version of the IUSE program. For information about other NSF IUSE opportunities, refer to ‘Dear Colleague Letters’ and other program descriptions.</a:t>
            </a:r>
          </a:p>
          <a:p>
            <a:pPr marL="109728" indent="0" algn="ctr">
              <a:spcBef>
                <a:spcPts val="0"/>
              </a:spcBef>
              <a:buNone/>
            </a:pPr>
            <a:endParaRPr lang="en-US" sz="900" dirty="0" smtClean="0">
              <a:solidFill>
                <a:schemeClr val="accent6">
                  <a:lumMod val="50000"/>
                </a:schemeClr>
              </a:solidFill>
              <a:latin typeface="Palatino Linotype" panose="02040502050505030304" pitchFamily="18" charset="0"/>
            </a:endParaRPr>
          </a:p>
        </p:txBody>
      </p:sp>
    </p:spTree>
    <p:extLst>
      <p:ext uri="{BB962C8B-B14F-4D97-AF65-F5344CB8AC3E}">
        <p14:creationId xmlns:p14="http://schemas.microsoft.com/office/powerpoint/2010/main" val="2905277633"/>
      </p:ext>
    </p:extLst>
  </p:cSld>
  <p:clrMapOvr>
    <a:masterClrMapping/>
  </p:clrMapOvr>
  <p:transition xmlns:p14="http://schemas.microsoft.com/office/powerpoint/2010/main" advClick="0" advTm="6000"/>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0" y="609600"/>
            <a:ext cx="9144000" cy="2209800"/>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lstStyle>
          <a:p>
            <a:pPr algn="ctr">
              <a:defRPr/>
            </a:pPr>
            <a:r>
              <a:rPr lang="en-US" sz="3600" b="0" dirty="0" smtClean="0">
                <a:solidFill>
                  <a:schemeClr val="bg2">
                    <a:lumMod val="25000"/>
                  </a:schemeClr>
                </a:solidFill>
              </a:rPr>
              <a:t>Webinar</a:t>
            </a:r>
            <a:r>
              <a:rPr lang="en-US" sz="1400" b="0" dirty="0" smtClean="0">
                <a:solidFill>
                  <a:schemeClr val="bg2">
                    <a:lumMod val="25000"/>
                  </a:schemeClr>
                </a:solidFill>
              </a:rPr>
              <a:t/>
            </a:r>
            <a:br>
              <a:rPr lang="en-US" sz="1400" b="0" dirty="0" smtClean="0">
                <a:solidFill>
                  <a:schemeClr val="bg2">
                    <a:lumMod val="25000"/>
                  </a:schemeClr>
                </a:solidFill>
              </a:rPr>
            </a:br>
            <a:r>
              <a:rPr lang="en-US" sz="4000" b="0" dirty="0" smtClean="0">
                <a:solidFill>
                  <a:schemeClr val="bg2">
                    <a:lumMod val="25000"/>
                  </a:schemeClr>
                </a:solidFill>
                <a:effectLst>
                  <a:outerShdw blurRad="38100" dist="38100" dir="2700000" algn="tl">
                    <a:srgbClr val="000000">
                      <a:alpha val="43137"/>
                    </a:srgbClr>
                  </a:outerShdw>
                </a:effectLst>
              </a:rPr>
              <a:t>NSF’s Improving Undergraduate STEM Education</a:t>
            </a:r>
            <a:r>
              <a:rPr lang="en-US" sz="4000" b="0" dirty="0" smtClean="0">
                <a:solidFill>
                  <a:schemeClr val="bg2">
                    <a:lumMod val="25000"/>
                  </a:schemeClr>
                </a:solidFill>
              </a:rPr>
              <a:t> </a:t>
            </a:r>
            <a:r>
              <a:rPr lang="en-US" sz="3600" b="0" dirty="0" smtClean="0">
                <a:solidFill>
                  <a:schemeClr val="bg2">
                    <a:lumMod val="25000"/>
                  </a:schemeClr>
                </a:solidFill>
                <a:effectLst>
                  <a:outerShdw blurRad="38100" dist="38100" dir="2700000" algn="tl">
                    <a:srgbClr val="000000">
                      <a:alpha val="43137"/>
                    </a:srgbClr>
                  </a:outerShdw>
                </a:effectLst>
              </a:rPr>
              <a:t>(</a:t>
            </a:r>
            <a:r>
              <a:rPr lang="en-US" sz="3600" b="0" dirty="0" smtClean="0">
                <a:solidFill>
                  <a:schemeClr val="bg2">
                    <a:lumMod val="25000"/>
                  </a:schemeClr>
                </a:solidFill>
                <a:effectLst>
                  <a:outerShdw blurRad="50800" dist="38100" dir="2700000" algn="tl" rotWithShape="0">
                    <a:prstClr val="black">
                      <a:alpha val="40000"/>
                    </a:prstClr>
                  </a:outerShdw>
                </a:effectLst>
              </a:rPr>
              <a:t>IUSE</a:t>
            </a:r>
            <a:r>
              <a:rPr lang="en-US" sz="3600" b="0" dirty="0" smtClean="0">
                <a:solidFill>
                  <a:schemeClr val="bg2">
                    <a:lumMod val="25000"/>
                  </a:schemeClr>
                </a:solidFill>
                <a:effectLst>
                  <a:outerShdw blurRad="38100" dist="38100" dir="2700000" algn="tl">
                    <a:srgbClr val="000000">
                      <a:alpha val="43137"/>
                    </a:srgbClr>
                  </a:outerShdw>
                </a:effectLst>
              </a:rPr>
              <a:t>) </a:t>
            </a:r>
            <a:r>
              <a:rPr lang="en-US" sz="3600" b="0" dirty="0" smtClean="0">
                <a:solidFill>
                  <a:schemeClr val="bg2">
                    <a:lumMod val="25000"/>
                  </a:schemeClr>
                </a:solidFill>
              </a:rPr>
              <a:t>Program</a:t>
            </a:r>
            <a:endParaRPr lang="en-US" sz="3600" b="0" dirty="0">
              <a:solidFill>
                <a:schemeClr val="bg2">
                  <a:lumMod val="25000"/>
                </a:schemeClr>
              </a:solidFill>
              <a:effectLst>
                <a:outerShdw blurRad="38100" dist="38100" dir="2700000" algn="tl">
                  <a:srgbClr val="000000">
                    <a:alpha val="43137"/>
                  </a:srgbClr>
                </a:outerShdw>
              </a:effectLst>
            </a:endParaRPr>
          </a:p>
          <a:p>
            <a:pPr algn="ctr">
              <a:defRPr/>
            </a:pPr>
            <a:endParaRPr lang="en-US" sz="4000" b="0" dirty="0">
              <a:solidFill>
                <a:schemeClr val="bg1"/>
              </a:solidFill>
              <a:effectLst>
                <a:outerShdw blurRad="38100" dist="38100" dir="2700000" algn="tl">
                  <a:srgbClr val="000000">
                    <a:alpha val="43137"/>
                  </a:srgbClr>
                </a:outerShdw>
              </a:effectLst>
              <a:latin typeface="Garamond" pitchFamily="18" charset="0"/>
            </a:endParaRPr>
          </a:p>
        </p:txBody>
      </p:sp>
      <p:sp>
        <p:nvSpPr>
          <p:cNvPr id="6" name="Subtitle 6"/>
          <p:cNvSpPr txBox="1">
            <a:spLocks/>
          </p:cNvSpPr>
          <p:nvPr/>
        </p:nvSpPr>
        <p:spPr>
          <a:xfrm>
            <a:off x="304800" y="2819400"/>
            <a:ext cx="8534400" cy="3886200"/>
          </a:xfrm>
          <a:prstGeom prst="rect">
            <a:avLst/>
          </a:prstGeom>
        </p:spPr>
        <p:txBody>
          <a:bodyPr vert="horz">
            <a:normAutofit fontScale="625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lstStyle>
          <a:p>
            <a:pPr marL="109728" indent="0" algn="ctr">
              <a:spcBef>
                <a:spcPts val="0"/>
              </a:spcBef>
              <a:buNone/>
            </a:pPr>
            <a:r>
              <a:rPr lang="en-US" sz="4000" dirty="0" smtClean="0">
                <a:solidFill>
                  <a:schemeClr val="accent6">
                    <a:lumMod val="50000"/>
                  </a:schemeClr>
                </a:solidFill>
              </a:rPr>
              <a:t>Presentation led by: Jill Singer, SUNY-Buffalo State </a:t>
            </a:r>
          </a:p>
          <a:p>
            <a:pPr marL="109728" indent="0" algn="ctr">
              <a:spcBef>
                <a:spcPts val="0"/>
              </a:spcBef>
              <a:buNone/>
            </a:pPr>
            <a:r>
              <a:rPr lang="en-US" sz="4000" dirty="0" smtClean="0">
                <a:solidFill>
                  <a:schemeClr val="accent6">
                    <a:lumMod val="50000"/>
                  </a:schemeClr>
                </a:solidFill>
              </a:rPr>
              <a:t>Also present to answer questions: Keith Sverdrup, NSF DUE Geosciences Program Officer</a:t>
            </a:r>
          </a:p>
          <a:p>
            <a:pPr marL="109728" indent="0" algn="ctr">
              <a:spcBef>
                <a:spcPts val="0"/>
              </a:spcBef>
              <a:buNone/>
            </a:pPr>
            <a:endParaRPr lang="en-US" sz="4000" dirty="0" smtClean="0">
              <a:solidFill>
                <a:schemeClr val="accent6">
                  <a:lumMod val="50000"/>
                </a:schemeClr>
              </a:solidFill>
              <a:effectLst>
                <a:outerShdw blurRad="38100" dist="38100" dir="2700000" algn="tl">
                  <a:srgbClr val="000000">
                    <a:alpha val="43137"/>
                  </a:srgbClr>
                </a:outerShdw>
              </a:effectLst>
            </a:endParaRPr>
          </a:p>
          <a:p>
            <a:pPr marL="109728" indent="0" algn="ctr">
              <a:spcBef>
                <a:spcPts val="0"/>
              </a:spcBef>
              <a:buNone/>
            </a:pPr>
            <a:r>
              <a:rPr lang="en-US" sz="4000" dirty="0" smtClean="0">
                <a:solidFill>
                  <a:schemeClr val="accent6">
                    <a:lumMod val="50000"/>
                  </a:schemeClr>
                </a:solidFill>
                <a:effectLst>
                  <a:outerShdw blurRad="38100" dist="38100" dir="2700000" algn="tl">
                    <a:srgbClr val="000000">
                      <a:alpha val="43137"/>
                    </a:srgbClr>
                  </a:outerShdw>
                </a:effectLst>
              </a:rPr>
              <a:t>With assistance from</a:t>
            </a:r>
          </a:p>
          <a:p>
            <a:pPr marL="109728" indent="0" algn="ctr">
              <a:spcBef>
                <a:spcPts val="0"/>
              </a:spcBef>
              <a:buNone/>
            </a:pPr>
            <a:r>
              <a:rPr lang="en-US" sz="4000" dirty="0" smtClean="0">
                <a:solidFill>
                  <a:schemeClr val="accent6">
                    <a:lumMod val="50000"/>
                  </a:schemeClr>
                </a:solidFill>
                <a:effectLst>
                  <a:outerShdw blurRad="38100" dist="38100" dir="2700000" algn="tl">
                    <a:srgbClr val="000000">
                      <a:alpha val="43137"/>
                    </a:srgbClr>
                  </a:outerShdw>
                </a:effectLst>
              </a:rPr>
              <a:t>The Virtual Faculty Collaborative (a partnership among AAAS, Louisiana State University, and Higher Education Services) in collaboration with NSF</a:t>
            </a:r>
          </a:p>
          <a:p>
            <a:pPr marL="109728" indent="0" algn="ctr">
              <a:spcBef>
                <a:spcPts val="0"/>
              </a:spcBef>
              <a:buNone/>
            </a:pPr>
            <a:r>
              <a:rPr lang="en-US" sz="4000" dirty="0" smtClean="0">
                <a:solidFill>
                  <a:schemeClr val="accent6">
                    <a:lumMod val="50000"/>
                  </a:schemeClr>
                </a:solidFill>
                <a:effectLst>
                  <a:outerShdw blurRad="38100" dist="38100" dir="2700000" algn="tl">
                    <a:srgbClr val="000000">
                      <a:alpha val="43137"/>
                    </a:srgbClr>
                  </a:outerShdw>
                </a:effectLst>
              </a:rPr>
              <a:t>Special thanks to Roger Seals (the ‘web wizard’)</a:t>
            </a:r>
          </a:p>
          <a:p>
            <a:pPr marL="109728" indent="0" algn="ctr">
              <a:spcBef>
                <a:spcPts val="0"/>
              </a:spcBef>
              <a:buNone/>
            </a:pPr>
            <a:endParaRPr lang="en-US" sz="4000" b="1" dirty="0">
              <a:solidFill>
                <a:schemeClr val="accent6">
                  <a:lumMod val="50000"/>
                </a:schemeClr>
              </a:solidFill>
              <a:effectLst>
                <a:outerShdw blurRad="38100" dist="38100" dir="2700000" algn="tl">
                  <a:srgbClr val="000000">
                    <a:alpha val="43137"/>
                  </a:srgbClr>
                </a:outerShdw>
              </a:effectLst>
            </a:endParaRPr>
          </a:p>
          <a:p>
            <a:pPr marL="109728" indent="0" algn="ctr">
              <a:spcBef>
                <a:spcPts val="0"/>
              </a:spcBef>
              <a:buNone/>
            </a:pPr>
            <a:endParaRPr lang="en-US" sz="4000" b="1" dirty="0" smtClean="0">
              <a:solidFill>
                <a:schemeClr val="accent6">
                  <a:lumMod val="50000"/>
                </a:schemeClr>
              </a:solidFill>
              <a:effectLst>
                <a:outerShdw blurRad="38100" dist="38100" dir="2700000" algn="tl">
                  <a:srgbClr val="000000">
                    <a:alpha val="43137"/>
                  </a:srgbClr>
                </a:outerShdw>
              </a:effectLst>
            </a:endParaRPr>
          </a:p>
          <a:p>
            <a:pPr marL="109728" indent="0" algn="ctr">
              <a:spcBef>
                <a:spcPts val="0"/>
              </a:spcBef>
              <a:buNone/>
            </a:pPr>
            <a:r>
              <a:rPr lang="en-US" sz="4000" dirty="0" smtClean="0">
                <a:solidFill>
                  <a:schemeClr val="accent6">
                    <a:lumMod val="50000"/>
                  </a:schemeClr>
                </a:solidFill>
                <a:effectLst>
                  <a:outerShdw blurRad="38100" dist="38100" dir="2700000" algn="tl">
                    <a:srgbClr val="000000">
                      <a:alpha val="43137"/>
                    </a:srgbClr>
                  </a:outerShdw>
                </a:effectLst>
              </a:rPr>
              <a:t>October 2, 2014</a:t>
            </a:r>
            <a:endParaRPr lang="en-US" sz="900" dirty="0" smtClean="0">
              <a:solidFill>
                <a:schemeClr val="accent6">
                  <a:lumMod val="50000"/>
                </a:schemeClr>
              </a:solidFill>
            </a:endParaRPr>
          </a:p>
        </p:txBody>
      </p:sp>
    </p:spTree>
    <p:extLst>
      <p:ext uri="{BB962C8B-B14F-4D97-AF65-F5344CB8AC3E}">
        <p14:creationId xmlns:p14="http://schemas.microsoft.com/office/powerpoint/2010/main" val="3628308269"/>
      </p:ext>
    </p:extLst>
  </p:cSld>
  <p:clrMapOvr>
    <a:masterClrMapping/>
  </p:clrMapOvr>
  <p:transition xmlns:p14="http://schemas.microsoft.com/office/powerpoint/2010/main" advClick="0" advTm="6000"/>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0" y="609600"/>
            <a:ext cx="9144000" cy="2209800"/>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lstStyle>
          <a:p>
            <a:pPr algn="ctr">
              <a:defRPr/>
            </a:pPr>
            <a:r>
              <a:rPr lang="en-US" sz="3600" dirty="0" smtClean="0">
                <a:solidFill>
                  <a:schemeClr val="bg2">
                    <a:lumMod val="25000"/>
                  </a:schemeClr>
                </a:solidFill>
              </a:rPr>
              <a:t>Webinar</a:t>
            </a:r>
            <a:r>
              <a:rPr lang="en-US" sz="1400" dirty="0" smtClean="0">
                <a:solidFill>
                  <a:schemeClr val="bg2">
                    <a:lumMod val="25000"/>
                  </a:schemeClr>
                </a:solidFill>
              </a:rPr>
              <a:t/>
            </a:r>
            <a:br>
              <a:rPr lang="en-US" sz="1400" dirty="0" smtClean="0">
                <a:solidFill>
                  <a:schemeClr val="bg2">
                    <a:lumMod val="25000"/>
                  </a:schemeClr>
                </a:solidFill>
              </a:rPr>
            </a:br>
            <a:r>
              <a:rPr lang="en-US" sz="4000" b="0" dirty="0" smtClean="0">
                <a:solidFill>
                  <a:schemeClr val="bg2">
                    <a:lumMod val="25000"/>
                  </a:schemeClr>
                </a:solidFill>
                <a:effectLst>
                  <a:outerShdw blurRad="38100" dist="38100" dir="2700000" algn="tl">
                    <a:srgbClr val="000000">
                      <a:alpha val="43137"/>
                    </a:srgbClr>
                  </a:outerShdw>
                </a:effectLst>
              </a:rPr>
              <a:t>NSF’s Improving Undergraduate STEM Education</a:t>
            </a:r>
            <a:r>
              <a:rPr lang="en-US" sz="4000" b="0" dirty="0" smtClean="0">
                <a:solidFill>
                  <a:schemeClr val="bg2">
                    <a:lumMod val="25000"/>
                  </a:schemeClr>
                </a:solidFill>
              </a:rPr>
              <a:t> </a:t>
            </a:r>
            <a:r>
              <a:rPr lang="en-US" sz="3600" b="0" dirty="0" smtClean="0">
                <a:solidFill>
                  <a:schemeClr val="bg2">
                    <a:lumMod val="25000"/>
                  </a:schemeClr>
                </a:solidFill>
                <a:effectLst>
                  <a:outerShdw blurRad="38100" dist="38100" dir="2700000" algn="tl">
                    <a:srgbClr val="000000">
                      <a:alpha val="43137"/>
                    </a:srgbClr>
                  </a:outerShdw>
                </a:effectLst>
              </a:rPr>
              <a:t>(</a:t>
            </a:r>
            <a:r>
              <a:rPr lang="en-US" sz="3600" b="0" dirty="0" smtClean="0">
                <a:solidFill>
                  <a:schemeClr val="bg2">
                    <a:lumMod val="25000"/>
                  </a:schemeClr>
                </a:solidFill>
                <a:effectLst>
                  <a:outerShdw blurRad="50800" dist="38100" dir="2700000" algn="tl" rotWithShape="0">
                    <a:prstClr val="black">
                      <a:alpha val="40000"/>
                    </a:prstClr>
                  </a:outerShdw>
                </a:effectLst>
              </a:rPr>
              <a:t>IUSE</a:t>
            </a:r>
            <a:r>
              <a:rPr lang="en-US" sz="3600" b="0" dirty="0" smtClean="0">
                <a:solidFill>
                  <a:schemeClr val="bg2">
                    <a:lumMod val="25000"/>
                  </a:schemeClr>
                </a:solidFill>
                <a:effectLst>
                  <a:outerShdw blurRad="38100" dist="38100" dir="2700000" algn="tl">
                    <a:srgbClr val="000000">
                      <a:alpha val="43137"/>
                    </a:srgbClr>
                  </a:outerShdw>
                </a:effectLst>
              </a:rPr>
              <a:t>) </a:t>
            </a:r>
            <a:r>
              <a:rPr lang="en-US" sz="3600" b="0" dirty="0" smtClean="0">
                <a:solidFill>
                  <a:schemeClr val="bg2">
                    <a:lumMod val="25000"/>
                  </a:schemeClr>
                </a:solidFill>
              </a:rPr>
              <a:t>Program</a:t>
            </a:r>
            <a:endParaRPr lang="en-US" sz="3600" b="0" dirty="0">
              <a:solidFill>
                <a:schemeClr val="bg2">
                  <a:lumMod val="25000"/>
                </a:schemeClr>
              </a:solidFill>
              <a:effectLst>
                <a:outerShdw blurRad="38100" dist="38100" dir="2700000" algn="tl">
                  <a:srgbClr val="000000">
                    <a:alpha val="43137"/>
                  </a:srgbClr>
                </a:outerShdw>
              </a:effectLst>
            </a:endParaRPr>
          </a:p>
          <a:p>
            <a:pPr algn="ctr">
              <a:defRPr/>
            </a:pPr>
            <a:endParaRPr lang="en-US" sz="4000" b="0" dirty="0">
              <a:solidFill>
                <a:schemeClr val="bg1"/>
              </a:solidFill>
              <a:effectLst>
                <a:outerShdw blurRad="38100" dist="38100" dir="2700000" algn="tl">
                  <a:srgbClr val="000000">
                    <a:alpha val="43137"/>
                  </a:srgbClr>
                </a:outerShdw>
              </a:effectLst>
              <a:latin typeface="Garamond" pitchFamily="18" charset="0"/>
            </a:endParaRPr>
          </a:p>
        </p:txBody>
      </p:sp>
      <p:sp>
        <p:nvSpPr>
          <p:cNvPr id="6" name="Subtitle 6"/>
          <p:cNvSpPr txBox="1">
            <a:spLocks/>
          </p:cNvSpPr>
          <p:nvPr/>
        </p:nvSpPr>
        <p:spPr>
          <a:xfrm>
            <a:off x="304800" y="2743200"/>
            <a:ext cx="8534400" cy="3962400"/>
          </a:xfrm>
          <a:prstGeom prst="rect">
            <a:avLst/>
          </a:prstGeom>
        </p:spPr>
        <p:txBody>
          <a:bodyPr vert="horz">
            <a:normAutofit fontScale="700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lstStyle>
          <a:p>
            <a:pPr marL="109728" indent="0" algn="ctr">
              <a:spcBef>
                <a:spcPts val="0"/>
              </a:spcBef>
              <a:buNone/>
            </a:pPr>
            <a:r>
              <a:rPr lang="en-US" sz="4300" dirty="0" smtClean="0">
                <a:solidFill>
                  <a:schemeClr val="accent6">
                    <a:lumMod val="50000"/>
                  </a:schemeClr>
                </a:solidFill>
              </a:rPr>
              <a:t>This webinar is divided into two parts – each 1 hour in duration</a:t>
            </a:r>
          </a:p>
          <a:p>
            <a:pPr marL="109728" indent="0" algn="ctr">
              <a:spcBef>
                <a:spcPts val="0"/>
              </a:spcBef>
              <a:buNone/>
            </a:pPr>
            <a:endParaRPr lang="en-US" sz="4000" dirty="0" smtClean="0">
              <a:solidFill>
                <a:schemeClr val="accent6">
                  <a:lumMod val="50000"/>
                </a:schemeClr>
              </a:solidFill>
            </a:endParaRPr>
          </a:p>
          <a:p>
            <a:pPr marL="109728" indent="0" algn="ctr">
              <a:spcBef>
                <a:spcPts val="0"/>
              </a:spcBef>
              <a:buNone/>
            </a:pPr>
            <a:r>
              <a:rPr lang="en-US" sz="4000" dirty="0" smtClean="0">
                <a:solidFill>
                  <a:schemeClr val="accent6">
                    <a:lumMod val="50000"/>
                  </a:schemeClr>
                </a:solidFill>
                <a:effectLst>
                  <a:outerShdw blurRad="38100" dist="38100" dir="2700000" algn="tl">
                    <a:srgbClr val="000000">
                      <a:alpha val="43137"/>
                    </a:srgbClr>
                  </a:outerShdw>
                </a:effectLst>
              </a:rPr>
              <a:t>Hour 1: General Overview of Program</a:t>
            </a:r>
          </a:p>
          <a:p>
            <a:pPr marL="109728" indent="0" algn="ctr">
              <a:spcBef>
                <a:spcPts val="0"/>
              </a:spcBef>
              <a:buNone/>
            </a:pPr>
            <a:r>
              <a:rPr lang="en-US" sz="4000" dirty="0" smtClean="0">
                <a:solidFill>
                  <a:schemeClr val="accent6">
                    <a:lumMod val="50000"/>
                  </a:schemeClr>
                </a:solidFill>
                <a:effectLst>
                  <a:outerShdw blurRad="38100" dist="38100" dir="2700000" algn="tl">
                    <a:srgbClr val="000000">
                      <a:alpha val="43137"/>
                    </a:srgbClr>
                  </a:outerShdw>
                </a:effectLst>
              </a:rPr>
              <a:t>Hour 2: More information especially relevant to geosciences community</a:t>
            </a:r>
          </a:p>
          <a:p>
            <a:pPr marL="109728" indent="0" algn="ctr">
              <a:spcBef>
                <a:spcPts val="0"/>
              </a:spcBef>
              <a:buNone/>
            </a:pPr>
            <a:endParaRPr lang="en-US" sz="4000" dirty="0" smtClean="0">
              <a:solidFill>
                <a:schemeClr val="accent6">
                  <a:lumMod val="50000"/>
                </a:schemeClr>
              </a:solidFill>
              <a:effectLst>
                <a:outerShdw blurRad="38100" dist="38100" dir="2700000" algn="tl">
                  <a:srgbClr val="000000">
                    <a:alpha val="43137"/>
                  </a:srgbClr>
                </a:outerShdw>
              </a:effectLst>
            </a:endParaRPr>
          </a:p>
          <a:p>
            <a:pPr marL="109728" indent="0" algn="ctr">
              <a:spcBef>
                <a:spcPts val="0"/>
              </a:spcBef>
              <a:buNone/>
            </a:pPr>
            <a:r>
              <a:rPr lang="en-US" sz="4000" dirty="0" smtClean="0">
                <a:solidFill>
                  <a:schemeClr val="accent6">
                    <a:lumMod val="50000"/>
                  </a:schemeClr>
                </a:solidFill>
                <a:effectLst>
                  <a:outerShdw blurRad="38100" dist="38100" dir="2700000" algn="tl">
                    <a:srgbClr val="000000">
                      <a:alpha val="43137"/>
                    </a:srgbClr>
                  </a:outerShdw>
                </a:effectLst>
              </a:rPr>
              <a:t>For more information about the IUSE (EHR) program, go to:</a:t>
            </a:r>
          </a:p>
          <a:p>
            <a:pPr marL="109728" indent="0" algn="ctr">
              <a:spcBef>
                <a:spcPts val="0"/>
              </a:spcBef>
              <a:buNone/>
            </a:pPr>
            <a:r>
              <a:rPr lang="en-US" sz="4000" dirty="0">
                <a:hlinkClick r:id="rId3"/>
              </a:rPr>
              <a:t>http://www.nsflsu.com/nsf-iuse-webinar-recordings-september-2014.html</a:t>
            </a:r>
            <a:endParaRPr lang="en-US" sz="4000" dirty="0" smtClean="0">
              <a:solidFill>
                <a:schemeClr val="accent6">
                  <a:lumMod val="50000"/>
                </a:schemeClr>
              </a:solidFill>
              <a:effectLst>
                <a:outerShdw blurRad="38100" dist="38100" dir="2700000" algn="tl">
                  <a:srgbClr val="000000">
                    <a:alpha val="43137"/>
                  </a:srgbClr>
                </a:outerShdw>
              </a:effectLst>
            </a:endParaRPr>
          </a:p>
          <a:p>
            <a:pPr marL="109728" indent="0" algn="ctr">
              <a:spcBef>
                <a:spcPts val="0"/>
              </a:spcBef>
              <a:buNone/>
            </a:pPr>
            <a:endParaRPr lang="en-US" sz="4000" dirty="0" smtClean="0">
              <a:solidFill>
                <a:schemeClr val="accent6">
                  <a:lumMod val="50000"/>
                </a:schemeClr>
              </a:solidFill>
              <a:effectLst>
                <a:outerShdw blurRad="38100" dist="38100" dir="2700000" algn="tl">
                  <a:srgbClr val="000000">
                    <a:alpha val="43137"/>
                  </a:srgbClr>
                </a:outerShdw>
              </a:effectLst>
            </a:endParaRPr>
          </a:p>
          <a:p>
            <a:pPr marL="109728" indent="0" algn="ctr">
              <a:spcBef>
                <a:spcPts val="0"/>
              </a:spcBef>
              <a:buNone/>
            </a:pPr>
            <a:endParaRPr lang="en-US" sz="4000" dirty="0">
              <a:solidFill>
                <a:schemeClr val="accent6">
                  <a:lumMod val="50000"/>
                </a:schemeClr>
              </a:solidFill>
              <a:effectLst>
                <a:outerShdw blurRad="38100" dist="38100" dir="2700000" algn="tl">
                  <a:srgbClr val="000000">
                    <a:alpha val="43137"/>
                  </a:srgbClr>
                </a:outerShdw>
              </a:effectLst>
            </a:endParaRPr>
          </a:p>
          <a:p>
            <a:pPr marL="109728" indent="0" algn="ctr">
              <a:spcBef>
                <a:spcPts val="0"/>
              </a:spcBef>
              <a:buNone/>
            </a:pPr>
            <a:endParaRPr lang="en-US" sz="4000" dirty="0" smtClean="0">
              <a:solidFill>
                <a:schemeClr val="accent6">
                  <a:lumMod val="50000"/>
                </a:schemeClr>
              </a:solidFill>
              <a:effectLst>
                <a:outerShdw blurRad="38100" dist="38100" dir="2700000" algn="tl">
                  <a:srgbClr val="000000">
                    <a:alpha val="43137"/>
                  </a:srgbClr>
                </a:outerShdw>
              </a:effectLst>
            </a:endParaRPr>
          </a:p>
          <a:p>
            <a:pPr marL="109728" indent="0" algn="ctr">
              <a:spcBef>
                <a:spcPts val="0"/>
              </a:spcBef>
              <a:buNone/>
            </a:pPr>
            <a:endParaRPr lang="en-US" sz="4000" b="1" dirty="0" smtClean="0">
              <a:solidFill>
                <a:schemeClr val="accent6">
                  <a:lumMod val="50000"/>
                </a:schemeClr>
              </a:solidFill>
              <a:effectLst>
                <a:outerShdw blurRad="38100" dist="38100" dir="2700000" algn="tl">
                  <a:srgbClr val="000000">
                    <a:alpha val="43137"/>
                  </a:srgbClr>
                </a:outerShdw>
              </a:effectLst>
            </a:endParaRPr>
          </a:p>
          <a:p>
            <a:pPr marL="109728" indent="0" algn="ctr">
              <a:spcBef>
                <a:spcPts val="0"/>
              </a:spcBef>
              <a:buNone/>
            </a:pPr>
            <a:endParaRPr lang="en-US" sz="4000" b="1" dirty="0">
              <a:solidFill>
                <a:schemeClr val="accent6">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08865141"/>
      </p:ext>
    </p:extLst>
  </p:cSld>
  <p:clrMapOvr>
    <a:masterClrMapping/>
  </p:clrMapOvr>
  <p:transition xmlns:p14="http://schemas.microsoft.com/office/powerpoint/2010/main" advClick="0" advTm="6000"/>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152400" y="914400"/>
            <a:ext cx="8991600" cy="5943600"/>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lstStyle>
          <a:p>
            <a:pPr algn="ctr">
              <a:defRPr/>
            </a:pPr>
            <a:r>
              <a:rPr lang="en-US" sz="3400" b="0" dirty="0" smtClean="0">
                <a:solidFill>
                  <a:schemeClr val="accent4"/>
                </a:solidFill>
              </a:rPr>
              <a:t>Disclaimer</a:t>
            </a:r>
          </a:p>
          <a:p>
            <a:pPr marL="457200" indent="-457200">
              <a:buFont typeface="Arial"/>
              <a:buChar char="•"/>
              <a:defRPr/>
            </a:pPr>
            <a:r>
              <a:rPr lang="en-US" sz="2700" b="0" dirty="0" smtClean="0">
                <a:solidFill>
                  <a:schemeClr val="bg2">
                    <a:lumMod val="25000"/>
                  </a:schemeClr>
                </a:solidFill>
              </a:rPr>
              <a:t>This Webinar represents the opinions of the presenters (Jill Singer and Jeff Ryan) and it is not an official NSF document</a:t>
            </a:r>
          </a:p>
          <a:p>
            <a:pPr marL="457200" indent="-457200">
              <a:buFont typeface="Arial"/>
              <a:buChar char="•"/>
              <a:defRPr/>
            </a:pPr>
            <a:r>
              <a:rPr lang="en-US" sz="2700" b="0" dirty="0" smtClean="0">
                <a:solidFill>
                  <a:schemeClr val="bg2">
                    <a:lumMod val="25000"/>
                  </a:schemeClr>
                </a:solidFill>
              </a:rPr>
              <a:t>Presenters are former rotators and served as NSF DUE program officers</a:t>
            </a:r>
          </a:p>
          <a:p>
            <a:pPr marL="457200" indent="-457200">
              <a:buFont typeface="Arial"/>
              <a:buChar char="•"/>
              <a:defRPr/>
            </a:pPr>
            <a:r>
              <a:rPr lang="en-US" sz="2700" b="0" dirty="0" smtClean="0">
                <a:solidFill>
                  <a:schemeClr val="bg2">
                    <a:lumMod val="25000"/>
                  </a:schemeClr>
                </a:solidFill>
              </a:rPr>
              <a:t>In preparing the webinar materials, the presenters have had several discussions with Keith Sverdrup, DUE Geosciences program officer</a:t>
            </a:r>
          </a:p>
          <a:p>
            <a:pPr>
              <a:defRPr/>
            </a:pPr>
            <a:endParaRPr lang="en-US" sz="2800" b="0" dirty="0">
              <a:solidFill>
                <a:schemeClr val="bg2">
                  <a:lumMod val="25000"/>
                </a:schemeClr>
              </a:solidFill>
            </a:endParaRPr>
          </a:p>
          <a:p>
            <a:pPr>
              <a:defRPr/>
            </a:pPr>
            <a:r>
              <a:rPr lang="en-US" sz="2800" b="0" dirty="0" smtClean="0">
                <a:solidFill>
                  <a:schemeClr val="bg2">
                    <a:lumMod val="25000"/>
                  </a:schemeClr>
                </a:solidFill>
              </a:rPr>
              <a:t>Keith Sverdrup will answer questions in both Hour 1 and Hour 2 of this webinar. </a:t>
            </a:r>
          </a:p>
          <a:p>
            <a:pPr>
              <a:defRPr/>
            </a:pPr>
            <a:endParaRPr lang="en-US" sz="1000" b="0" dirty="0" smtClean="0">
              <a:solidFill>
                <a:schemeClr val="bg2">
                  <a:lumMod val="25000"/>
                </a:schemeClr>
              </a:solidFill>
            </a:endParaRPr>
          </a:p>
          <a:p>
            <a:pPr>
              <a:defRPr/>
            </a:pPr>
            <a:r>
              <a:rPr lang="en-US" sz="2700" b="0" dirty="0" smtClean="0"/>
              <a:t>? To submit a question, use the control panel that appears on your screen </a:t>
            </a:r>
            <a:r>
              <a:rPr lang="en-US" sz="2700" b="0" dirty="0"/>
              <a:t>and type your question into the chat/message </a:t>
            </a:r>
            <a:r>
              <a:rPr lang="en-US" sz="2700" b="0" dirty="0" smtClean="0"/>
              <a:t>box at any time during the webinar.</a:t>
            </a:r>
            <a:endParaRPr lang="en-US" sz="3000" b="0" dirty="0" smtClean="0">
              <a:solidFill>
                <a:schemeClr val="bg2">
                  <a:lumMod val="25000"/>
                </a:schemeClr>
              </a:solidFill>
            </a:endParaRPr>
          </a:p>
          <a:p>
            <a:pPr algn="ctr">
              <a:defRPr/>
            </a:pPr>
            <a:endParaRPr lang="en-US" sz="3600" dirty="0" smtClean="0">
              <a:solidFill>
                <a:schemeClr val="bg2">
                  <a:lumMod val="25000"/>
                </a:schemeClr>
              </a:solidFill>
            </a:endParaRPr>
          </a:p>
        </p:txBody>
      </p:sp>
      <p:sp>
        <p:nvSpPr>
          <p:cNvPr id="6" name="Subtitle 6"/>
          <p:cNvSpPr txBox="1">
            <a:spLocks/>
          </p:cNvSpPr>
          <p:nvPr/>
        </p:nvSpPr>
        <p:spPr>
          <a:xfrm>
            <a:off x="304800" y="685800"/>
            <a:ext cx="8534400" cy="601980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lstStyle>
          <a:p>
            <a:pPr marL="109728" indent="0" algn="ctr">
              <a:spcBef>
                <a:spcPts val="0"/>
              </a:spcBef>
              <a:buNone/>
            </a:pPr>
            <a:endParaRPr lang="en-US" sz="4000" dirty="0" smtClean="0">
              <a:solidFill>
                <a:schemeClr val="accent6">
                  <a:lumMod val="50000"/>
                </a:schemeClr>
              </a:solidFill>
              <a:effectLst>
                <a:outerShdw blurRad="38100" dist="38100" dir="2700000" algn="tl">
                  <a:srgbClr val="000000">
                    <a:alpha val="43137"/>
                  </a:srgbClr>
                </a:outerShdw>
              </a:effectLst>
            </a:endParaRPr>
          </a:p>
          <a:p>
            <a:pPr marL="109728" indent="0" algn="ctr">
              <a:spcBef>
                <a:spcPts val="0"/>
              </a:spcBef>
              <a:buNone/>
            </a:pPr>
            <a:endParaRPr lang="en-US" sz="4000" dirty="0">
              <a:solidFill>
                <a:schemeClr val="accent6">
                  <a:lumMod val="50000"/>
                </a:schemeClr>
              </a:solidFill>
              <a:effectLst>
                <a:outerShdw blurRad="38100" dist="38100" dir="2700000" algn="tl">
                  <a:srgbClr val="000000">
                    <a:alpha val="43137"/>
                  </a:srgbClr>
                </a:outerShdw>
              </a:effectLst>
            </a:endParaRPr>
          </a:p>
          <a:p>
            <a:pPr marL="109728" indent="0" algn="ctr">
              <a:spcBef>
                <a:spcPts val="0"/>
              </a:spcBef>
              <a:buNone/>
            </a:pPr>
            <a:endParaRPr lang="en-US" sz="4000" dirty="0" smtClean="0">
              <a:solidFill>
                <a:schemeClr val="accent6">
                  <a:lumMod val="50000"/>
                </a:schemeClr>
              </a:solidFill>
              <a:effectLst>
                <a:outerShdw blurRad="38100" dist="38100" dir="2700000" algn="tl">
                  <a:srgbClr val="000000">
                    <a:alpha val="43137"/>
                  </a:srgbClr>
                </a:outerShdw>
              </a:effectLst>
            </a:endParaRPr>
          </a:p>
          <a:p>
            <a:pPr marL="109728" indent="0" algn="ctr">
              <a:spcBef>
                <a:spcPts val="0"/>
              </a:spcBef>
              <a:buNone/>
            </a:pPr>
            <a:endParaRPr lang="en-US" sz="4000" b="1" dirty="0" smtClean="0">
              <a:solidFill>
                <a:schemeClr val="accent6">
                  <a:lumMod val="50000"/>
                </a:schemeClr>
              </a:solidFill>
              <a:effectLst>
                <a:outerShdw blurRad="38100" dist="38100" dir="2700000" algn="tl">
                  <a:srgbClr val="000000">
                    <a:alpha val="43137"/>
                  </a:srgbClr>
                </a:outerShdw>
              </a:effectLst>
            </a:endParaRPr>
          </a:p>
          <a:p>
            <a:pPr marL="109728" indent="0" algn="ctr">
              <a:spcBef>
                <a:spcPts val="0"/>
              </a:spcBef>
              <a:buNone/>
            </a:pPr>
            <a:endParaRPr lang="en-US" sz="4000" b="1" dirty="0">
              <a:solidFill>
                <a:schemeClr val="accent6">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68144344"/>
      </p:ext>
    </p:extLst>
  </p:cSld>
  <p:clrMapOvr>
    <a:masterClrMapping/>
  </p:clrMapOvr>
  <p:transition xmlns:p14="http://schemas.microsoft.com/office/powerpoint/2010/main" advClick="0" advTm="6000"/>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6"/>
          <p:cNvSpPr txBox="1">
            <a:spLocks/>
          </p:cNvSpPr>
          <p:nvPr/>
        </p:nvSpPr>
        <p:spPr>
          <a:xfrm>
            <a:off x="0" y="1219200"/>
            <a:ext cx="8915400" cy="5638800"/>
          </a:xfrm>
          <a:prstGeom prst="rect">
            <a:avLst/>
          </a:prstGeom>
        </p:spPr>
        <p:txBody>
          <a:bodyPr vert="horz">
            <a:normAutofit fontScale="625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lstStyle>
          <a:p>
            <a:pPr marL="0" indent="0">
              <a:buNone/>
              <a:defRPr/>
            </a:pPr>
            <a:r>
              <a:rPr lang="en-US" sz="4500" dirty="0" smtClean="0">
                <a:solidFill>
                  <a:schemeClr val="bg2">
                    <a:lumMod val="25000"/>
                  </a:schemeClr>
                </a:solidFill>
              </a:rPr>
              <a:t>	Hour </a:t>
            </a:r>
            <a:r>
              <a:rPr lang="en-US" sz="4500" dirty="0">
                <a:solidFill>
                  <a:schemeClr val="bg2">
                    <a:lumMod val="25000"/>
                  </a:schemeClr>
                </a:solidFill>
              </a:rPr>
              <a:t>1:</a:t>
            </a:r>
          </a:p>
          <a:p>
            <a:pPr marL="914400" lvl="1" indent="-457200">
              <a:buFont typeface="Arial"/>
              <a:buChar char="•"/>
              <a:defRPr/>
            </a:pPr>
            <a:r>
              <a:rPr lang="en-US" sz="3800" dirty="0">
                <a:solidFill>
                  <a:schemeClr val="bg2">
                    <a:lumMod val="25000"/>
                  </a:schemeClr>
                </a:solidFill>
              </a:rPr>
              <a:t>Introduction to IUSE EHR Program</a:t>
            </a:r>
          </a:p>
          <a:p>
            <a:pPr marL="914400" lvl="1" indent="-457200">
              <a:buFont typeface="Arial"/>
              <a:buChar char="•"/>
              <a:defRPr/>
            </a:pPr>
            <a:r>
              <a:rPr lang="en-US" sz="3800" dirty="0">
                <a:solidFill>
                  <a:schemeClr val="bg2">
                    <a:lumMod val="25000"/>
                  </a:schemeClr>
                </a:solidFill>
              </a:rPr>
              <a:t>Program description</a:t>
            </a:r>
          </a:p>
          <a:p>
            <a:pPr marL="914400" lvl="1" indent="-457200">
              <a:buFont typeface="Arial"/>
              <a:buChar char="•"/>
              <a:defRPr/>
            </a:pPr>
            <a:r>
              <a:rPr lang="en-US" sz="3800" dirty="0">
                <a:solidFill>
                  <a:schemeClr val="bg2">
                    <a:lumMod val="25000"/>
                  </a:schemeClr>
                </a:solidFill>
              </a:rPr>
              <a:t>Review criteria</a:t>
            </a:r>
          </a:p>
          <a:p>
            <a:pPr marL="914400" lvl="1" indent="-457200">
              <a:buFont typeface="Arial"/>
              <a:buChar char="•"/>
              <a:defRPr/>
            </a:pPr>
            <a:r>
              <a:rPr lang="en-US" sz="3800" dirty="0">
                <a:solidFill>
                  <a:schemeClr val="bg2">
                    <a:lumMod val="25000"/>
                  </a:schemeClr>
                </a:solidFill>
              </a:rPr>
              <a:t>Proposal preparation advice</a:t>
            </a:r>
          </a:p>
          <a:p>
            <a:pPr marL="914400" lvl="1" indent="-457200">
              <a:buFont typeface="Arial"/>
              <a:buChar char="•"/>
              <a:defRPr/>
            </a:pPr>
            <a:r>
              <a:rPr lang="en-US" sz="3800" dirty="0">
                <a:solidFill>
                  <a:schemeClr val="bg2">
                    <a:lumMod val="25000"/>
                  </a:schemeClr>
                </a:solidFill>
              </a:rPr>
              <a:t>Q&amp;A #1</a:t>
            </a:r>
          </a:p>
          <a:p>
            <a:pPr>
              <a:defRPr/>
            </a:pPr>
            <a:endParaRPr lang="en-US" sz="3500" dirty="0">
              <a:solidFill>
                <a:schemeClr val="bg2">
                  <a:lumMod val="25000"/>
                </a:schemeClr>
              </a:solidFill>
            </a:endParaRPr>
          </a:p>
          <a:p>
            <a:pPr marL="0" indent="0">
              <a:buNone/>
              <a:defRPr/>
            </a:pPr>
            <a:r>
              <a:rPr lang="en-US" sz="4500" dirty="0" smtClean="0">
                <a:solidFill>
                  <a:schemeClr val="bg2">
                    <a:lumMod val="25000"/>
                  </a:schemeClr>
                </a:solidFill>
              </a:rPr>
              <a:t>	Hour </a:t>
            </a:r>
            <a:r>
              <a:rPr lang="en-US" sz="4500" dirty="0">
                <a:solidFill>
                  <a:schemeClr val="bg2">
                    <a:lumMod val="25000"/>
                  </a:schemeClr>
                </a:solidFill>
              </a:rPr>
              <a:t>2:</a:t>
            </a:r>
          </a:p>
          <a:p>
            <a:pPr lvl="2" indent="-457200">
              <a:spcBef>
                <a:spcPct val="0"/>
              </a:spcBef>
              <a:buFont typeface="Arial"/>
              <a:buChar char="•"/>
              <a:defRPr/>
            </a:pPr>
            <a:r>
              <a:rPr lang="en-US" sz="3800" dirty="0">
                <a:solidFill>
                  <a:schemeClr val="bg2">
                    <a:lumMod val="25000"/>
                  </a:schemeClr>
                </a:solidFill>
              </a:rPr>
              <a:t>Why it is important to submit an IUSE </a:t>
            </a:r>
            <a:r>
              <a:rPr lang="en-US" sz="3800" dirty="0" smtClean="0">
                <a:solidFill>
                  <a:schemeClr val="bg2">
                    <a:lumMod val="25000"/>
                  </a:schemeClr>
                </a:solidFill>
              </a:rPr>
              <a:t>- </a:t>
            </a:r>
            <a:r>
              <a:rPr lang="en-US" sz="3800" dirty="0">
                <a:solidFill>
                  <a:schemeClr val="bg2">
                    <a:lumMod val="25000"/>
                  </a:schemeClr>
                </a:solidFill>
              </a:rPr>
              <a:t>EHR proposal</a:t>
            </a:r>
          </a:p>
          <a:p>
            <a:pPr lvl="2" indent="-457200">
              <a:spcBef>
                <a:spcPct val="0"/>
              </a:spcBef>
              <a:buFont typeface="Arial"/>
              <a:buChar char="•"/>
              <a:defRPr/>
            </a:pPr>
            <a:r>
              <a:rPr lang="en-US" sz="3800" dirty="0">
                <a:solidFill>
                  <a:schemeClr val="bg2">
                    <a:lumMod val="25000"/>
                  </a:schemeClr>
                </a:solidFill>
              </a:rPr>
              <a:t>Geoscience topics of special interest</a:t>
            </a:r>
          </a:p>
          <a:p>
            <a:pPr lvl="2" indent="-457200">
              <a:spcBef>
                <a:spcPct val="0"/>
              </a:spcBef>
              <a:buFont typeface="Arial"/>
              <a:buChar char="•"/>
              <a:defRPr/>
            </a:pPr>
            <a:r>
              <a:rPr lang="en-US" sz="3800" dirty="0">
                <a:solidFill>
                  <a:schemeClr val="bg2">
                    <a:lumMod val="25000"/>
                  </a:schemeClr>
                </a:solidFill>
              </a:rPr>
              <a:t>Geoscience </a:t>
            </a:r>
            <a:r>
              <a:rPr lang="en-US" sz="3800" dirty="0" smtClean="0">
                <a:solidFill>
                  <a:schemeClr val="bg2">
                    <a:lumMod val="25000"/>
                  </a:schemeClr>
                </a:solidFill>
              </a:rPr>
              <a:t>tips and more advice</a:t>
            </a:r>
            <a:endParaRPr lang="en-US" sz="3800" dirty="0">
              <a:solidFill>
                <a:schemeClr val="bg2">
                  <a:lumMod val="25000"/>
                </a:schemeClr>
              </a:solidFill>
            </a:endParaRPr>
          </a:p>
          <a:p>
            <a:pPr lvl="2" indent="-457200">
              <a:spcBef>
                <a:spcPct val="0"/>
              </a:spcBef>
              <a:buFont typeface="Arial"/>
              <a:buChar char="•"/>
              <a:defRPr/>
            </a:pPr>
            <a:r>
              <a:rPr lang="en-US" sz="3800" dirty="0" smtClean="0">
                <a:solidFill>
                  <a:schemeClr val="bg2">
                    <a:lumMod val="25000"/>
                  </a:schemeClr>
                </a:solidFill>
              </a:rPr>
              <a:t>Q</a:t>
            </a:r>
            <a:r>
              <a:rPr lang="en-US" sz="3800" dirty="0">
                <a:solidFill>
                  <a:schemeClr val="bg2">
                    <a:lumMod val="25000"/>
                  </a:schemeClr>
                </a:solidFill>
              </a:rPr>
              <a:t>&amp;A#2</a:t>
            </a:r>
          </a:p>
          <a:p>
            <a:pPr>
              <a:defRPr/>
            </a:pPr>
            <a:endParaRPr lang="en-US" sz="3400" dirty="0">
              <a:solidFill>
                <a:schemeClr val="bg2">
                  <a:lumMod val="25000"/>
                </a:schemeClr>
              </a:solidFill>
            </a:endParaRPr>
          </a:p>
          <a:p>
            <a:pPr>
              <a:defRPr/>
            </a:pPr>
            <a:r>
              <a:rPr lang="en-US" sz="3700" dirty="0" smtClean="0">
                <a:solidFill>
                  <a:srgbClr val="FF0000"/>
                </a:solidFill>
              </a:rPr>
              <a:t>? </a:t>
            </a:r>
            <a:r>
              <a:rPr lang="en-US" sz="3700" dirty="0">
                <a:solidFill>
                  <a:srgbClr val="FF0000"/>
                </a:solidFill>
              </a:rPr>
              <a:t>To submit a question, use the control panel that appears on your screen and type your question into the chat/message box at any time</a:t>
            </a:r>
            <a:r>
              <a:rPr lang="en-US" sz="3700" dirty="0" smtClean="0">
                <a:solidFill>
                  <a:srgbClr val="FF0000"/>
                </a:solidFill>
              </a:rPr>
              <a:t>.</a:t>
            </a:r>
          </a:p>
          <a:p>
            <a:pPr marL="109728" indent="0" algn="ctr">
              <a:spcBef>
                <a:spcPts val="0"/>
              </a:spcBef>
              <a:buNone/>
            </a:pPr>
            <a:endParaRPr lang="en-US" sz="4000" dirty="0" smtClean="0">
              <a:solidFill>
                <a:schemeClr val="accent6">
                  <a:lumMod val="50000"/>
                </a:schemeClr>
              </a:solidFill>
              <a:effectLst>
                <a:outerShdw blurRad="38100" dist="38100" dir="2700000" algn="tl">
                  <a:srgbClr val="000000">
                    <a:alpha val="43137"/>
                  </a:srgbClr>
                </a:outerShdw>
              </a:effectLst>
            </a:endParaRPr>
          </a:p>
          <a:p>
            <a:pPr marL="109728" indent="0" algn="ctr">
              <a:spcBef>
                <a:spcPts val="0"/>
              </a:spcBef>
              <a:buNone/>
            </a:pPr>
            <a:endParaRPr lang="en-US" sz="4000" dirty="0" smtClean="0">
              <a:solidFill>
                <a:schemeClr val="accent6">
                  <a:lumMod val="50000"/>
                </a:schemeClr>
              </a:solidFill>
              <a:effectLst>
                <a:outerShdw blurRad="38100" dist="38100" dir="2700000" algn="tl">
                  <a:srgbClr val="000000">
                    <a:alpha val="43137"/>
                  </a:srgbClr>
                </a:outerShdw>
              </a:effectLst>
            </a:endParaRPr>
          </a:p>
          <a:p>
            <a:pPr marL="109728" indent="0" algn="ctr">
              <a:spcBef>
                <a:spcPts val="0"/>
              </a:spcBef>
              <a:buNone/>
            </a:pPr>
            <a:endParaRPr lang="en-US" sz="4000" b="1" dirty="0" smtClean="0">
              <a:solidFill>
                <a:schemeClr val="accent6">
                  <a:lumMod val="50000"/>
                </a:schemeClr>
              </a:solidFill>
              <a:effectLst>
                <a:outerShdw blurRad="38100" dist="38100" dir="2700000" algn="tl">
                  <a:srgbClr val="000000">
                    <a:alpha val="43137"/>
                  </a:srgbClr>
                </a:outerShdw>
              </a:effectLst>
            </a:endParaRPr>
          </a:p>
          <a:p>
            <a:pPr marL="109728" indent="0" algn="ctr">
              <a:spcBef>
                <a:spcPts val="0"/>
              </a:spcBef>
              <a:buNone/>
            </a:pPr>
            <a:endParaRPr lang="en-US" sz="4000" b="1" dirty="0">
              <a:solidFill>
                <a:schemeClr val="accent6">
                  <a:lumMod val="50000"/>
                </a:schemeClr>
              </a:solidFill>
              <a:effectLst>
                <a:outerShdw blurRad="38100" dist="38100" dir="2700000" algn="tl">
                  <a:srgbClr val="000000">
                    <a:alpha val="43137"/>
                  </a:srgbClr>
                </a:outerShdw>
              </a:effectLst>
            </a:endParaRPr>
          </a:p>
        </p:txBody>
      </p:sp>
      <p:sp>
        <p:nvSpPr>
          <p:cNvPr id="2" name="TextBox 1"/>
          <p:cNvSpPr txBox="1"/>
          <p:nvPr/>
        </p:nvSpPr>
        <p:spPr>
          <a:xfrm>
            <a:off x="2597702" y="381000"/>
            <a:ext cx="3149495" cy="615553"/>
          </a:xfrm>
          <a:prstGeom prst="rect">
            <a:avLst/>
          </a:prstGeom>
          <a:noFill/>
        </p:spPr>
        <p:txBody>
          <a:bodyPr wrap="none" rtlCol="0">
            <a:spAutoFit/>
          </a:bodyPr>
          <a:lstStyle/>
          <a:p>
            <a:r>
              <a:rPr lang="en-US" sz="3400" dirty="0">
                <a:solidFill>
                  <a:schemeClr val="accent4"/>
                </a:solidFill>
                <a:latin typeface="+mj-lt"/>
              </a:rPr>
              <a:t>Webinar Topics</a:t>
            </a:r>
          </a:p>
        </p:txBody>
      </p:sp>
    </p:spTree>
    <p:extLst>
      <p:ext uri="{BB962C8B-B14F-4D97-AF65-F5344CB8AC3E}">
        <p14:creationId xmlns:p14="http://schemas.microsoft.com/office/powerpoint/2010/main" val="1770068596"/>
      </p:ext>
    </p:extLst>
  </p:cSld>
  <p:clrMapOvr>
    <a:masterClrMapping/>
  </p:clrMapOvr>
  <p:transition xmlns:p14="http://schemas.microsoft.com/office/powerpoint/2010/main" advClick="0" advTm="6000"/>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81000"/>
            <a:ext cx="7467600" cy="685800"/>
          </a:xfrm>
        </p:spPr>
        <p:txBody>
          <a:bodyPr>
            <a:normAutofit/>
          </a:bodyPr>
          <a:lstStyle/>
          <a:p>
            <a:r>
              <a:rPr lang="en-US" sz="2800" dirty="0" smtClean="0">
                <a:solidFill>
                  <a:schemeClr val="accent1"/>
                </a:solidFill>
              </a:rPr>
              <a:t>Where are the Geoscience Proposals?</a:t>
            </a:r>
            <a:endParaRPr lang="en-US" sz="2800" dirty="0">
              <a:solidFill>
                <a:schemeClr val="accent1"/>
              </a:solidFill>
            </a:endParaRPr>
          </a:p>
        </p:txBody>
      </p:sp>
      <p:sp>
        <p:nvSpPr>
          <p:cNvPr id="3" name="Content Placeholder 2"/>
          <p:cNvSpPr>
            <a:spLocks noGrp="1"/>
          </p:cNvSpPr>
          <p:nvPr>
            <p:ph idx="1"/>
          </p:nvPr>
        </p:nvSpPr>
        <p:spPr>
          <a:xfrm>
            <a:off x="457200" y="1066800"/>
            <a:ext cx="8458200" cy="5791200"/>
          </a:xfrm>
        </p:spPr>
        <p:txBody>
          <a:bodyPr>
            <a:normAutofit fontScale="92500" lnSpcReduction="10000"/>
          </a:bodyPr>
          <a:lstStyle/>
          <a:p>
            <a:pPr marL="0" indent="0">
              <a:buNone/>
            </a:pPr>
            <a:r>
              <a:rPr lang="en-US" dirty="0" smtClean="0"/>
              <a:t>Some reasons cited by geoscientists for not submitting proposals:</a:t>
            </a:r>
          </a:p>
          <a:p>
            <a:r>
              <a:rPr lang="en-US" sz="1600" dirty="0" smtClean="0"/>
              <a:t>Fear </a:t>
            </a:r>
            <a:r>
              <a:rPr lang="en-US" sz="1600" dirty="0"/>
              <a:t>of </a:t>
            </a:r>
            <a:r>
              <a:rPr lang="en-US" sz="1600" dirty="0" smtClean="0"/>
              <a:t>rejection</a:t>
            </a:r>
          </a:p>
          <a:p>
            <a:r>
              <a:rPr lang="en-US" sz="1600" dirty="0" smtClean="0"/>
              <a:t>Unlikely to get funded without strong publication record</a:t>
            </a:r>
            <a:endParaRPr lang="en-US" sz="1600" dirty="0"/>
          </a:p>
          <a:p>
            <a:r>
              <a:rPr lang="en-US" sz="1600" dirty="0" smtClean="0"/>
              <a:t>Doesn't </a:t>
            </a:r>
            <a:r>
              <a:rPr lang="en-US" sz="1600" dirty="0"/>
              <a:t>"count" as </a:t>
            </a:r>
            <a:r>
              <a:rPr lang="en-US" sz="1600" dirty="0" smtClean="0"/>
              <a:t>research</a:t>
            </a:r>
          </a:p>
          <a:p>
            <a:r>
              <a:rPr lang="en-US" sz="1600" dirty="0" smtClean="0"/>
              <a:t>High </a:t>
            </a:r>
            <a:r>
              <a:rPr lang="en-US" sz="1600" dirty="0"/>
              <a:t>teaching load </a:t>
            </a:r>
            <a:endParaRPr lang="en-US" sz="1600" dirty="0" smtClean="0"/>
          </a:p>
          <a:p>
            <a:r>
              <a:rPr lang="en-US" sz="1600" dirty="0" smtClean="0"/>
              <a:t>Lack </a:t>
            </a:r>
            <a:r>
              <a:rPr lang="en-US" sz="1600" dirty="0"/>
              <a:t>of time to develop ideas and write </a:t>
            </a:r>
            <a:r>
              <a:rPr lang="en-US" sz="1600" dirty="0" smtClean="0"/>
              <a:t>proposals</a:t>
            </a:r>
            <a:endParaRPr lang="en-US" sz="1600" dirty="0"/>
          </a:p>
          <a:p>
            <a:r>
              <a:rPr lang="en-US" sz="1600" dirty="0" smtClean="0"/>
              <a:t>Lack of skills </a:t>
            </a:r>
            <a:r>
              <a:rPr lang="en-US" sz="1600" dirty="0"/>
              <a:t>to </a:t>
            </a:r>
            <a:r>
              <a:rPr lang="en-US" sz="1600" dirty="0" smtClean="0"/>
              <a:t>prepare proposal</a:t>
            </a:r>
            <a:endParaRPr lang="en-US" sz="1600" dirty="0"/>
          </a:p>
          <a:p>
            <a:r>
              <a:rPr lang="en-US" sz="1600" dirty="0" smtClean="0"/>
              <a:t>Unfamiliar with proposal process (from writing the proposal to submitting it)</a:t>
            </a:r>
          </a:p>
          <a:p>
            <a:r>
              <a:rPr lang="en-US" sz="1600" dirty="0" smtClean="0"/>
              <a:t>Lack of prior experience</a:t>
            </a:r>
            <a:endParaRPr lang="en-US" sz="1600" dirty="0"/>
          </a:p>
          <a:p>
            <a:r>
              <a:rPr lang="en-US" sz="1600" dirty="0" smtClean="0"/>
              <a:t>Increased </a:t>
            </a:r>
            <a:r>
              <a:rPr lang="en-US" sz="1600" dirty="0"/>
              <a:t>workload if funded - commitment from institution uncertain. </a:t>
            </a:r>
            <a:endParaRPr lang="en-US" sz="1600" dirty="0" smtClean="0"/>
          </a:p>
          <a:p>
            <a:r>
              <a:rPr lang="en-US" sz="1600" dirty="0" smtClean="0"/>
              <a:t>The </a:t>
            </a:r>
            <a:r>
              <a:rPr lang="en-US" sz="1600" dirty="0"/>
              <a:t>time it takes to form partnerships </a:t>
            </a:r>
            <a:r>
              <a:rPr lang="en-US" sz="1600" dirty="0" smtClean="0"/>
              <a:t>and collaborations</a:t>
            </a:r>
            <a:endParaRPr lang="en-US" sz="1600" dirty="0"/>
          </a:p>
          <a:p>
            <a:r>
              <a:rPr lang="en-US" sz="1600" dirty="0"/>
              <a:t>Knowledge of </a:t>
            </a:r>
            <a:r>
              <a:rPr lang="en-US" sz="1600" dirty="0" smtClean="0"/>
              <a:t>programs</a:t>
            </a:r>
            <a:endParaRPr lang="en-US" sz="1600" dirty="0"/>
          </a:p>
          <a:p>
            <a:r>
              <a:rPr lang="en-US" sz="1600" dirty="0" smtClean="0"/>
              <a:t>Lead </a:t>
            </a:r>
            <a:r>
              <a:rPr lang="en-US" sz="1600" dirty="0"/>
              <a:t>time for proposal writing and preparation</a:t>
            </a:r>
          </a:p>
          <a:p>
            <a:r>
              <a:rPr lang="en-US" sz="1600" dirty="0" smtClean="0"/>
              <a:t>New </a:t>
            </a:r>
            <a:r>
              <a:rPr lang="en-US" sz="1600" dirty="0"/>
              <a:t>faculty </a:t>
            </a:r>
            <a:r>
              <a:rPr lang="en-US" sz="1600" dirty="0" smtClean="0"/>
              <a:t>member</a:t>
            </a:r>
          </a:p>
          <a:p>
            <a:r>
              <a:rPr lang="en-US" sz="1600" dirty="0" smtClean="0"/>
              <a:t>Small department</a:t>
            </a:r>
          </a:p>
          <a:p>
            <a:r>
              <a:rPr lang="en-US" sz="1600" dirty="0" smtClean="0"/>
              <a:t>All my ideas seem like they already have </a:t>
            </a:r>
            <a:r>
              <a:rPr lang="en-US" sz="1600" dirty="0"/>
              <a:t>been </a:t>
            </a:r>
            <a:r>
              <a:rPr lang="en-US" sz="1600" dirty="0" smtClean="0"/>
              <a:t>done</a:t>
            </a:r>
            <a:endParaRPr lang="en-US" sz="1600" dirty="0"/>
          </a:p>
          <a:p>
            <a:r>
              <a:rPr lang="en-US" sz="1600" dirty="0"/>
              <a:t>Feeling like my ideas for proposals are just "part of my job" and don't "deserve" external funding.</a:t>
            </a:r>
          </a:p>
          <a:p>
            <a:r>
              <a:rPr lang="en-US" sz="1600" dirty="0"/>
              <a:t>Finding an evaluator</a:t>
            </a:r>
          </a:p>
          <a:p>
            <a:r>
              <a:rPr lang="en-US" sz="1600" dirty="0" smtClean="0"/>
              <a:t>Requirement for IRB</a:t>
            </a:r>
            <a:endParaRPr lang="en-US" sz="1600" dirty="0"/>
          </a:p>
          <a:p>
            <a:r>
              <a:rPr lang="en-US" sz="1600" dirty="0" smtClean="0"/>
              <a:t>Budget preparation</a:t>
            </a:r>
            <a:endParaRPr lang="en-US" sz="1600" dirty="0"/>
          </a:p>
          <a:p>
            <a:r>
              <a:rPr lang="en-US" sz="1600" dirty="0"/>
              <a:t>Pressure to submit research proposals </a:t>
            </a:r>
            <a:r>
              <a:rPr lang="en-US" sz="1600" dirty="0" smtClean="0"/>
              <a:t>is greater</a:t>
            </a:r>
            <a:endParaRPr lang="en-US" sz="1600" dirty="0"/>
          </a:p>
        </p:txBody>
      </p:sp>
    </p:spTree>
    <p:extLst>
      <p:ext uri="{BB962C8B-B14F-4D97-AF65-F5344CB8AC3E}">
        <p14:creationId xmlns:p14="http://schemas.microsoft.com/office/powerpoint/2010/main" val="173125440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7696200" cy="609600"/>
          </a:xfrm>
        </p:spPr>
        <p:txBody>
          <a:bodyPr>
            <a:normAutofit/>
          </a:bodyPr>
          <a:lstStyle/>
          <a:p>
            <a:r>
              <a:rPr lang="en-US" sz="2800" dirty="0" smtClean="0">
                <a:solidFill>
                  <a:schemeClr val="accent1"/>
                </a:solidFill>
              </a:rPr>
              <a:t>Where are the Geoscience Proposals?</a:t>
            </a:r>
            <a:endParaRPr lang="en-US" sz="2800" dirty="0">
              <a:solidFill>
                <a:schemeClr val="accent1"/>
              </a:solidFill>
            </a:endParaRPr>
          </a:p>
        </p:txBody>
      </p:sp>
      <p:sp>
        <p:nvSpPr>
          <p:cNvPr id="3" name="Content Placeholder 2"/>
          <p:cNvSpPr>
            <a:spLocks noGrp="1"/>
          </p:cNvSpPr>
          <p:nvPr>
            <p:ph idx="1"/>
          </p:nvPr>
        </p:nvSpPr>
        <p:spPr>
          <a:xfrm>
            <a:off x="457200" y="1219200"/>
            <a:ext cx="8229600" cy="5257800"/>
          </a:xfrm>
        </p:spPr>
        <p:txBody>
          <a:bodyPr>
            <a:normAutofit fontScale="92500" lnSpcReduction="10000"/>
          </a:bodyPr>
          <a:lstStyle/>
          <a:p>
            <a:r>
              <a:rPr lang="en-US" sz="2000" dirty="0"/>
              <a:t>Of the reasons given, lack of time is the most frequent response and will be difficult </a:t>
            </a:r>
            <a:r>
              <a:rPr lang="en-US" sz="2000"/>
              <a:t>to </a:t>
            </a:r>
            <a:r>
              <a:rPr lang="en-US" sz="2000" smtClean="0"/>
              <a:t>overcome</a:t>
            </a:r>
            <a:endParaRPr lang="en-US" sz="2000" dirty="0" smtClean="0"/>
          </a:p>
          <a:p>
            <a:r>
              <a:rPr lang="en-US" sz="2000" dirty="0" smtClean="0"/>
              <a:t>None </a:t>
            </a:r>
            <a:r>
              <a:rPr lang="en-US" sz="2000" dirty="0"/>
              <a:t>of the reasons provided are unique to the geoscience </a:t>
            </a:r>
            <a:r>
              <a:rPr lang="en-US" sz="2000" dirty="0" smtClean="0"/>
              <a:t>community</a:t>
            </a:r>
          </a:p>
          <a:p>
            <a:r>
              <a:rPr lang="en-US" sz="2000" dirty="0" smtClean="0"/>
              <a:t>As a community we must do what we can to increase the number of quality proposals submitted to the IUSE program</a:t>
            </a:r>
          </a:p>
          <a:p>
            <a:endParaRPr lang="en-US" sz="2000" dirty="0"/>
          </a:p>
          <a:p>
            <a:pPr>
              <a:buFont typeface="Wingdings" charset="2"/>
              <a:buChar char="Ø"/>
            </a:pPr>
            <a:r>
              <a:rPr lang="en-US" sz="2200" dirty="0" smtClean="0"/>
              <a:t>Lack of proposals is a concern for the entire geosciences community</a:t>
            </a:r>
          </a:p>
          <a:p>
            <a:pPr marL="457200" lvl="2">
              <a:buFont typeface="Wingdings" charset="2"/>
              <a:buChar char="Ø"/>
            </a:pPr>
            <a:r>
              <a:rPr lang="en-US" dirty="0"/>
              <a:t>Missed opportunities to compete for available </a:t>
            </a:r>
            <a:r>
              <a:rPr lang="en-US" dirty="0" smtClean="0"/>
              <a:t>resources</a:t>
            </a:r>
          </a:p>
          <a:p>
            <a:pPr lvl="1">
              <a:buFont typeface="Wingdings" charset="2"/>
              <a:buChar char="Ø"/>
            </a:pPr>
            <a:r>
              <a:rPr lang="en-US" sz="1800" dirty="0" smtClean="0"/>
              <a:t>IUSE Program money is in part based on relative number of proposals among disciplines. Fewer geosciences proposals translates to less money to fund projects</a:t>
            </a:r>
          </a:p>
          <a:p>
            <a:pPr lvl="1">
              <a:buFont typeface="Wingdings" charset="2"/>
              <a:buChar char="Ø"/>
            </a:pPr>
            <a:r>
              <a:rPr lang="en-US" sz="1800" dirty="0" smtClean="0"/>
              <a:t>Lack of visibility within the Division of Undergraduate Education. Only one geosciences program officer in the division while other disciplines have 2 or more program officers</a:t>
            </a:r>
          </a:p>
          <a:p>
            <a:pPr lvl="1">
              <a:buFont typeface="Wingdings" charset="2"/>
              <a:buChar char="Ø"/>
            </a:pPr>
            <a:r>
              <a:rPr lang="en-US" sz="1800" dirty="0" smtClean="0"/>
              <a:t>We are an active community but hard to believe that based on the low number of submissions to IUSE and previous programs (e.g., CCLI, TUES among others)</a:t>
            </a:r>
          </a:p>
          <a:p>
            <a:pPr lvl="1">
              <a:buFont typeface="Wingdings" charset="2"/>
              <a:buChar char="Ø"/>
            </a:pPr>
            <a:r>
              <a:rPr lang="en-US" sz="1800" dirty="0"/>
              <a:t>Faculty doing good work that could be supported by NSF</a:t>
            </a:r>
          </a:p>
          <a:p>
            <a:pPr lvl="1">
              <a:buFont typeface="Wingdings" charset="2"/>
              <a:buChar char="Ø"/>
            </a:pPr>
            <a:endParaRPr lang="en-US" sz="1800" dirty="0" smtClean="0"/>
          </a:p>
        </p:txBody>
      </p:sp>
    </p:spTree>
    <p:extLst>
      <p:ext uri="{BB962C8B-B14F-4D97-AF65-F5344CB8AC3E}">
        <p14:creationId xmlns:p14="http://schemas.microsoft.com/office/powerpoint/2010/main" val="186906662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868362"/>
          </a:xfrm>
        </p:spPr>
        <p:txBody>
          <a:bodyPr>
            <a:normAutofit/>
          </a:bodyPr>
          <a:lstStyle/>
          <a:p>
            <a:pPr algn="ctr"/>
            <a:r>
              <a:rPr lang="en-US" sz="3200" dirty="0" smtClean="0">
                <a:solidFill>
                  <a:schemeClr val="accent4"/>
                </a:solidFill>
                <a:effectLst/>
              </a:rPr>
              <a:t>IUSE - </a:t>
            </a:r>
            <a:r>
              <a:rPr lang="en-US" sz="3200" dirty="0" smtClean="0">
                <a:solidFill>
                  <a:schemeClr val="accent4"/>
                </a:solidFill>
              </a:rPr>
              <a:t>EHR</a:t>
            </a:r>
            <a:r>
              <a:rPr lang="en-US" sz="3200" dirty="0" smtClean="0">
                <a:solidFill>
                  <a:schemeClr val="accent4"/>
                </a:solidFill>
                <a:effectLst/>
              </a:rPr>
              <a:t> </a:t>
            </a:r>
            <a:r>
              <a:rPr lang="en-US" sz="3200" dirty="0">
                <a:solidFill>
                  <a:schemeClr val="accent4"/>
                </a:solidFill>
              </a:rPr>
              <a:t>S</a:t>
            </a:r>
            <a:r>
              <a:rPr lang="en-US" sz="3200" dirty="0" smtClean="0">
                <a:solidFill>
                  <a:schemeClr val="accent4"/>
                </a:solidFill>
                <a:effectLst/>
              </a:rPr>
              <a:t>tructure</a:t>
            </a:r>
            <a:endParaRPr lang="en-US" sz="3200" dirty="0">
              <a:solidFill>
                <a:schemeClr val="accent4"/>
              </a:solidFill>
            </a:endParaRPr>
          </a:p>
        </p:txBody>
      </p:sp>
      <p:sp>
        <p:nvSpPr>
          <p:cNvPr id="2" name="Content Placeholder 1"/>
          <p:cNvSpPr>
            <a:spLocks noGrp="1"/>
          </p:cNvSpPr>
          <p:nvPr>
            <p:ph idx="1"/>
          </p:nvPr>
        </p:nvSpPr>
        <p:spPr>
          <a:xfrm>
            <a:off x="457200" y="1219200"/>
            <a:ext cx="8458200" cy="5638800"/>
          </a:xfrm>
        </p:spPr>
        <p:txBody>
          <a:bodyPr>
            <a:normAutofit fontScale="85000" lnSpcReduction="20000"/>
          </a:bodyPr>
          <a:lstStyle/>
          <a:p>
            <a:pPr marL="0" indent="0">
              <a:buNone/>
            </a:pPr>
            <a:r>
              <a:rPr lang="en-US" sz="3000" b="1" dirty="0" smtClean="0"/>
              <a:t>Two Tracks:</a:t>
            </a:r>
            <a:endParaRPr lang="en-US" sz="3000" dirty="0"/>
          </a:p>
          <a:p>
            <a:pPr>
              <a:buFont typeface="Wingdings" charset="2"/>
              <a:buChar char="Ø"/>
            </a:pPr>
            <a:r>
              <a:rPr lang="en-US" sz="2800" b="1" u="sng" dirty="0" smtClean="0"/>
              <a:t>Engaged </a:t>
            </a:r>
            <a:r>
              <a:rPr lang="en-US" sz="2800" b="1" u="sng" dirty="0"/>
              <a:t>Student Learning (ESL)</a:t>
            </a:r>
            <a:endParaRPr lang="en-US" sz="2800" u="sng" dirty="0"/>
          </a:p>
          <a:p>
            <a:pPr marL="0" indent="0">
              <a:buNone/>
            </a:pPr>
            <a:r>
              <a:rPr lang="en-US" dirty="0"/>
              <a:t>	</a:t>
            </a:r>
            <a:r>
              <a:rPr lang="en-US" dirty="0">
                <a:solidFill>
                  <a:srgbClr val="D2533C"/>
                </a:solidFill>
              </a:rPr>
              <a:t>Exploration</a:t>
            </a:r>
            <a:r>
              <a:rPr lang="en-US" dirty="0" smtClean="0">
                <a:solidFill>
                  <a:srgbClr val="D2533C"/>
                </a:solidFill>
              </a:rPr>
              <a:t>: up to </a:t>
            </a:r>
            <a:r>
              <a:rPr lang="en-US" dirty="0">
                <a:solidFill>
                  <a:srgbClr val="D2533C"/>
                </a:solidFill>
              </a:rPr>
              <a:t>$</a:t>
            </a:r>
            <a:r>
              <a:rPr lang="en-US" dirty="0" smtClean="0">
                <a:solidFill>
                  <a:srgbClr val="D2533C"/>
                </a:solidFill>
              </a:rPr>
              <a:t>250K, 2 </a:t>
            </a:r>
            <a:r>
              <a:rPr lang="en-US" dirty="0">
                <a:solidFill>
                  <a:srgbClr val="D2533C"/>
                </a:solidFill>
              </a:rPr>
              <a:t>years</a:t>
            </a:r>
          </a:p>
          <a:p>
            <a:pPr marL="0" indent="0">
              <a:buNone/>
            </a:pPr>
            <a:r>
              <a:rPr lang="en-US" dirty="0"/>
              <a:t>	Design and </a:t>
            </a:r>
            <a:r>
              <a:rPr lang="en-US" dirty="0" smtClean="0"/>
              <a:t>Development – 2 Levels:</a:t>
            </a:r>
            <a:endParaRPr lang="en-US" dirty="0"/>
          </a:p>
          <a:p>
            <a:pPr marL="0" indent="0">
              <a:buNone/>
            </a:pPr>
            <a:r>
              <a:rPr lang="en-US" dirty="0"/>
              <a:t>		</a:t>
            </a:r>
            <a:r>
              <a:rPr lang="en-US" dirty="0" smtClean="0"/>
              <a:t>Level </a:t>
            </a:r>
            <a:r>
              <a:rPr lang="en-US" dirty="0"/>
              <a:t>I: </a:t>
            </a:r>
            <a:r>
              <a:rPr lang="en-US" dirty="0" smtClean="0"/>
              <a:t>up to $600 K, </a:t>
            </a:r>
            <a:r>
              <a:rPr lang="en-US" dirty="0"/>
              <a:t>3 years - Scale of multiple institutions or multiple disciplines at an </a:t>
            </a:r>
            <a:r>
              <a:rPr lang="en-US" dirty="0" smtClean="0"/>
              <a:t>institution</a:t>
            </a:r>
            <a:endParaRPr lang="en-US" dirty="0"/>
          </a:p>
          <a:p>
            <a:pPr marL="0" indent="0">
              <a:buNone/>
            </a:pPr>
            <a:r>
              <a:rPr lang="en-US" dirty="0"/>
              <a:t>		Level II: $600,001 - $</a:t>
            </a:r>
            <a:r>
              <a:rPr lang="en-US" dirty="0" smtClean="0"/>
              <a:t>2M, </a:t>
            </a:r>
            <a:r>
              <a:rPr lang="en-US" dirty="0"/>
              <a:t>5 years - Large-scale efforts or long-term research</a:t>
            </a:r>
          </a:p>
          <a:p>
            <a:pPr marL="0" indent="0">
              <a:buNone/>
            </a:pPr>
            <a:endParaRPr lang="en-US" dirty="0"/>
          </a:p>
          <a:p>
            <a:pPr>
              <a:buFont typeface="Wingdings" charset="2"/>
              <a:buChar char="Ø"/>
            </a:pPr>
            <a:r>
              <a:rPr lang="en-US" sz="2800" b="1" u="sng" dirty="0"/>
              <a:t>Institutional and Community Transformation (ICT)</a:t>
            </a:r>
            <a:endParaRPr lang="en-US" sz="2800" u="sng" dirty="0"/>
          </a:p>
          <a:p>
            <a:pPr marL="0" indent="0">
              <a:buNone/>
            </a:pPr>
            <a:r>
              <a:rPr lang="en-US" b="1" dirty="0"/>
              <a:t>	</a:t>
            </a:r>
            <a:r>
              <a:rPr lang="en-US" dirty="0" smtClean="0">
                <a:solidFill>
                  <a:srgbClr val="D2533C"/>
                </a:solidFill>
              </a:rPr>
              <a:t>Exploration</a:t>
            </a:r>
            <a:r>
              <a:rPr lang="en-US" dirty="0">
                <a:solidFill>
                  <a:srgbClr val="D2533C"/>
                </a:solidFill>
              </a:rPr>
              <a:t>: </a:t>
            </a:r>
            <a:r>
              <a:rPr lang="en-US" dirty="0" smtClean="0">
                <a:solidFill>
                  <a:srgbClr val="D2533C"/>
                </a:solidFill>
              </a:rPr>
              <a:t>up to </a:t>
            </a:r>
            <a:r>
              <a:rPr lang="en-US" dirty="0">
                <a:solidFill>
                  <a:srgbClr val="D2533C"/>
                </a:solidFill>
              </a:rPr>
              <a:t>$</a:t>
            </a:r>
            <a:r>
              <a:rPr lang="en-US" dirty="0" smtClean="0">
                <a:solidFill>
                  <a:srgbClr val="D2533C"/>
                </a:solidFill>
              </a:rPr>
              <a:t>250K, 2 </a:t>
            </a:r>
            <a:r>
              <a:rPr lang="en-US" dirty="0">
                <a:solidFill>
                  <a:srgbClr val="D2533C"/>
                </a:solidFill>
              </a:rPr>
              <a:t>years</a:t>
            </a:r>
          </a:p>
          <a:p>
            <a:pPr marL="0" indent="0">
              <a:buNone/>
            </a:pPr>
            <a:r>
              <a:rPr lang="en-US" dirty="0"/>
              <a:t>	Design and Development</a:t>
            </a:r>
            <a:r>
              <a:rPr lang="en-US" dirty="0" smtClean="0"/>
              <a:t>: up to $3M, 5 </a:t>
            </a:r>
            <a:r>
              <a:rPr lang="en-US" dirty="0"/>
              <a:t>years</a:t>
            </a:r>
          </a:p>
          <a:p>
            <a:pPr marL="0" indent="0">
              <a:buNone/>
            </a:pPr>
            <a:r>
              <a:rPr lang="en-US" dirty="0"/>
              <a:t> </a:t>
            </a:r>
            <a:endParaRPr lang="en-US" dirty="0" smtClean="0"/>
          </a:p>
          <a:p>
            <a:pPr marL="0" indent="0">
              <a:buNone/>
            </a:pPr>
            <a:endParaRPr lang="en-US" sz="1300" dirty="0"/>
          </a:p>
          <a:p>
            <a:pPr marL="0" indent="0">
              <a:buNone/>
            </a:pPr>
            <a:r>
              <a:rPr lang="en-US" sz="2800" b="1" dirty="0"/>
              <a:t>Workshops, Conferences, and Special </a:t>
            </a:r>
            <a:r>
              <a:rPr lang="en-US" sz="2800" b="1" dirty="0" smtClean="0"/>
              <a:t>Projects</a:t>
            </a:r>
          </a:p>
          <a:p>
            <a:pPr marL="0" indent="0">
              <a:buNone/>
            </a:pPr>
            <a:r>
              <a:rPr lang="en-US" sz="2600" dirty="0" smtClean="0"/>
              <a:t>up to </a:t>
            </a:r>
            <a:r>
              <a:rPr lang="en-US" sz="2600" dirty="0"/>
              <a:t>$</a:t>
            </a:r>
            <a:r>
              <a:rPr lang="en-US" sz="2600" dirty="0" smtClean="0"/>
              <a:t>75K (discuss idea with program officer before preparing a proposal)</a:t>
            </a:r>
            <a:endParaRPr lang="en-US" sz="2600" dirty="0"/>
          </a:p>
        </p:txBody>
      </p:sp>
    </p:spTree>
    <p:extLst>
      <p:ext uri="{BB962C8B-B14F-4D97-AF65-F5344CB8AC3E}">
        <p14:creationId xmlns:p14="http://schemas.microsoft.com/office/powerpoint/2010/main" val="351753838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457200"/>
            <a:ext cx="8991600" cy="6400800"/>
          </a:xfrm>
        </p:spPr>
        <p:txBody>
          <a:bodyPr>
            <a:normAutofit fontScale="85000" lnSpcReduction="20000"/>
          </a:bodyPr>
          <a:lstStyle/>
          <a:p>
            <a:pPr marL="109728" indent="0" algn="ctr">
              <a:buNone/>
            </a:pPr>
            <a:r>
              <a:rPr lang="en-US" sz="3800" dirty="0" smtClean="0">
                <a:solidFill>
                  <a:schemeClr val="accent1">
                    <a:lumMod val="75000"/>
                  </a:schemeClr>
                </a:solidFill>
              </a:rPr>
              <a:t>Engaged Student Learning (ESL) Track</a:t>
            </a:r>
          </a:p>
          <a:p>
            <a:pPr marL="109728" indent="0">
              <a:buNone/>
            </a:pPr>
            <a:endParaRPr lang="en-US" sz="2000" dirty="0" smtClean="0"/>
          </a:p>
          <a:p>
            <a:pPr marL="566928" indent="-457200">
              <a:buFont typeface="Wingdings" charset="2"/>
              <a:buChar char="Ø"/>
            </a:pPr>
            <a:r>
              <a:rPr lang="en-US" sz="2800" dirty="0" smtClean="0"/>
              <a:t>Focus on design, development, and research studies</a:t>
            </a:r>
          </a:p>
          <a:p>
            <a:pPr marL="566928" indent="-457200">
              <a:buFont typeface="Wingdings" charset="2"/>
              <a:buChar char="Ø"/>
            </a:pPr>
            <a:r>
              <a:rPr lang="en-US" sz="2800" dirty="0"/>
              <a:t>I</a:t>
            </a:r>
            <a:r>
              <a:rPr lang="en-US" sz="2800" dirty="0" smtClean="0"/>
              <a:t>nvolve the creation, exploration, or implementation of tools, resources, and models that show promise for increasing engagement of undergraduate students in STEM learning and leading to measurable and lasting learning gains.</a:t>
            </a:r>
          </a:p>
          <a:p>
            <a:pPr marL="566928" indent="-457200">
              <a:buFont typeface="Wingdings" charset="2"/>
              <a:buChar char="Ø"/>
            </a:pPr>
            <a:r>
              <a:rPr lang="en-US" sz="2800" dirty="0" smtClean="0"/>
              <a:t>Reflect disciplinary differences in needs and priorities</a:t>
            </a:r>
          </a:p>
          <a:p>
            <a:pPr marL="109728" indent="0">
              <a:buNone/>
            </a:pPr>
            <a:endParaRPr lang="en-US" sz="2800" dirty="0" smtClean="0"/>
          </a:p>
          <a:p>
            <a:pPr marL="109728" indent="0">
              <a:buClrTx/>
              <a:buNone/>
            </a:pPr>
            <a:r>
              <a:rPr lang="en-US" sz="2800" dirty="0"/>
              <a:t>Projects are encouraged to form collaborations </a:t>
            </a:r>
            <a:r>
              <a:rPr lang="en-US" sz="2800" dirty="0" smtClean="0"/>
              <a:t>to leverage what is known about how people learn and to contribute to body of knowledge:</a:t>
            </a:r>
            <a:endParaRPr lang="en-US" sz="2800" dirty="0"/>
          </a:p>
          <a:p>
            <a:pPr marL="624078" indent="-514350">
              <a:buClrTx/>
              <a:buFont typeface="Arial"/>
              <a:buChar char="•"/>
            </a:pPr>
            <a:r>
              <a:rPr lang="en-US" sz="2800" dirty="0" smtClean="0"/>
              <a:t>Collaborations could include: STEM </a:t>
            </a:r>
            <a:r>
              <a:rPr lang="en-US" sz="2800" dirty="0"/>
              <a:t>education </a:t>
            </a:r>
            <a:r>
              <a:rPr lang="en-US" sz="2800" dirty="0" smtClean="0"/>
              <a:t>researchers, STEM </a:t>
            </a:r>
            <a:r>
              <a:rPr lang="en-US" sz="2800" dirty="0"/>
              <a:t>disciplinary </a:t>
            </a:r>
            <a:r>
              <a:rPr lang="en-US" sz="2800" dirty="0" smtClean="0"/>
              <a:t>researchers, and Cognitive scientists</a:t>
            </a:r>
          </a:p>
          <a:p>
            <a:pPr marL="109728" indent="0">
              <a:buClrTx/>
              <a:buNone/>
            </a:pPr>
            <a:endParaRPr lang="en-US" sz="2800" dirty="0" smtClean="0"/>
          </a:p>
          <a:p>
            <a:pPr marL="109728" indent="0">
              <a:buClrTx/>
              <a:buNone/>
            </a:pPr>
            <a:r>
              <a:rPr lang="en-US" sz="2800" dirty="0"/>
              <a:t>Undergraduate audience includes:</a:t>
            </a:r>
          </a:p>
          <a:p>
            <a:pPr marL="624078" indent="-514350">
              <a:buClrTx/>
              <a:buFont typeface="Arial"/>
              <a:buChar char="•"/>
            </a:pPr>
            <a:r>
              <a:rPr lang="en-US" sz="2800" dirty="0"/>
              <a:t>Students at all types of </a:t>
            </a:r>
            <a:r>
              <a:rPr lang="en-US" sz="2800" dirty="0" smtClean="0"/>
              <a:t>institutions and in all types of majors</a:t>
            </a:r>
            <a:endParaRPr lang="en-US" sz="2800" dirty="0"/>
          </a:p>
          <a:p>
            <a:pPr marL="624078" indent="-514350">
              <a:buClrTx/>
              <a:buFont typeface="Arial"/>
              <a:buChar char="•"/>
            </a:pPr>
            <a:r>
              <a:rPr lang="en-US" sz="2800" dirty="0" smtClean="0"/>
              <a:t>Faculty members</a:t>
            </a:r>
            <a:endParaRPr lang="en-US" sz="2800" dirty="0"/>
          </a:p>
        </p:txBody>
      </p:sp>
    </p:spTree>
    <p:extLst>
      <p:ext uri="{BB962C8B-B14F-4D97-AF65-F5344CB8AC3E}">
        <p14:creationId xmlns:p14="http://schemas.microsoft.com/office/powerpoint/2010/main" val="3893248871"/>
      </p:ext>
    </p:extLst>
  </p:cSld>
  <p:clrMapOvr>
    <a:masterClrMapping/>
  </p:clrMapOvr>
  <p:transition xmlns:p14="http://schemas.microsoft.com/office/powerpoint/2010/main" advClick="0" advTm="6000"/>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0" y="609600"/>
            <a:ext cx="9144000" cy="2209800"/>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lstStyle>
          <a:p>
            <a:pPr algn="ctr">
              <a:defRPr/>
            </a:pPr>
            <a:r>
              <a:rPr lang="en-US" sz="3600" dirty="0" smtClean="0">
                <a:solidFill>
                  <a:schemeClr val="bg2">
                    <a:lumMod val="25000"/>
                  </a:schemeClr>
                </a:solidFill>
              </a:rPr>
              <a:t>Webinar</a:t>
            </a:r>
            <a:r>
              <a:rPr lang="en-US" sz="1400" dirty="0" smtClean="0">
                <a:solidFill>
                  <a:schemeClr val="bg2">
                    <a:lumMod val="25000"/>
                  </a:schemeClr>
                </a:solidFill>
              </a:rPr>
              <a:t/>
            </a:r>
            <a:br>
              <a:rPr lang="en-US" sz="1400" dirty="0" smtClean="0">
                <a:solidFill>
                  <a:schemeClr val="bg2">
                    <a:lumMod val="25000"/>
                  </a:schemeClr>
                </a:solidFill>
              </a:rPr>
            </a:br>
            <a:r>
              <a:rPr lang="en-US" sz="4000" dirty="0" smtClean="0">
                <a:solidFill>
                  <a:schemeClr val="bg2">
                    <a:lumMod val="25000"/>
                  </a:schemeClr>
                </a:solidFill>
                <a:effectLst>
                  <a:outerShdw blurRad="38100" dist="38100" dir="2700000" algn="tl">
                    <a:srgbClr val="000000">
                      <a:alpha val="43137"/>
                    </a:srgbClr>
                  </a:outerShdw>
                </a:effectLst>
              </a:rPr>
              <a:t>NSF’s Improving Undergraduate STEM Education</a:t>
            </a:r>
            <a:r>
              <a:rPr lang="en-US" sz="4000" dirty="0" smtClean="0">
                <a:solidFill>
                  <a:schemeClr val="bg2">
                    <a:lumMod val="25000"/>
                  </a:schemeClr>
                </a:solidFill>
              </a:rPr>
              <a:t> </a:t>
            </a:r>
            <a:r>
              <a:rPr lang="en-US" sz="3600" dirty="0" smtClean="0">
                <a:solidFill>
                  <a:schemeClr val="bg2">
                    <a:lumMod val="25000"/>
                  </a:schemeClr>
                </a:solidFill>
                <a:effectLst>
                  <a:outerShdw blurRad="38100" dist="38100" dir="2700000" algn="tl">
                    <a:srgbClr val="000000">
                      <a:alpha val="43137"/>
                    </a:srgbClr>
                  </a:outerShdw>
                </a:effectLst>
              </a:rPr>
              <a:t>(</a:t>
            </a:r>
            <a:r>
              <a:rPr lang="en-US" sz="3600" dirty="0" smtClean="0">
                <a:solidFill>
                  <a:schemeClr val="bg2">
                    <a:lumMod val="25000"/>
                  </a:schemeClr>
                </a:solidFill>
                <a:effectLst>
                  <a:outerShdw blurRad="50800" dist="38100" dir="2700000" algn="tl" rotWithShape="0">
                    <a:prstClr val="black">
                      <a:alpha val="40000"/>
                    </a:prstClr>
                  </a:outerShdw>
                </a:effectLst>
              </a:rPr>
              <a:t>IUSE</a:t>
            </a:r>
            <a:r>
              <a:rPr lang="en-US" sz="3600" dirty="0" smtClean="0">
                <a:solidFill>
                  <a:schemeClr val="bg2">
                    <a:lumMod val="25000"/>
                  </a:schemeClr>
                </a:solidFill>
                <a:effectLst>
                  <a:outerShdw blurRad="38100" dist="38100" dir="2700000" algn="tl">
                    <a:srgbClr val="000000">
                      <a:alpha val="43137"/>
                    </a:srgbClr>
                  </a:outerShdw>
                </a:effectLst>
              </a:rPr>
              <a:t>) </a:t>
            </a:r>
            <a:r>
              <a:rPr lang="en-US" sz="3600" dirty="0" smtClean="0">
                <a:solidFill>
                  <a:schemeClr val="bg2">
                    <a:lumMod val="25000"/>
                  </a:schemeClr>
                </a:solidFill>
              </a:rPr>
              <a:t>Program</a:t>
            </a:r>
            <a:endParaRPr lang="en-US" sz="3600" dirty="0">
              <a:solidFill>
                <a:schemeClr val="bg2">
                  <a:lumMod val="25000"/>
                </a:schemeClr>
              </a:solidFill>
              <a:effectLst>
                <a:outerShdw blurRad="38100" dist="38100" dir="2700000" algn="tl">
                  <a:srgbClr val="000000">
                    <a:alpha val="43137"/>
                  </a:srgbClr>
                </a:outerShdw>
              </a:effectLst>
            </a:endParaRPr>
          </a:p>
          <a:p>
            <a:pPr algn="ctr">
              <a:defRPr/>
            </a:pPr>
            <a:endParaRPr lang="en-US" sz="4000" b="0" dirty="0">
              <a:solidFill>
                <a:schemeClr val="bg1"/>
              </a:solidFill>
              <a:effectLst>
                <a:outerShdw blurRad="38100" dist="38100" dir="2700000" algn="tl">
                  <a:srgbClr val="000000">
                    <a:alpha val="43137"/>
                  </a:srgbClr>
                </a:outerShdw>
              </a:effectLst>
              <a:latin typeface="Garamond" pitchFamily="18" charset="0"/>
            </a:endParaRPr>
          </a:p>
        </p:txBody>
      </p:sp>
      <p:sp>
        <p:nvSpPr>
          <p:cNvPr id="6" name="Subtitle 6"/>
          <p:cNvSpPr txBox="1">
            <a:spLocks/>
          </p:cNvSpPr>
          <p:nvPr/>
        </p:nvSpPr>
        <p:spPr>
          <a:xfrm>
            <a:off x="304800" y="2743200"/>
            <a:ext cx="8534400" cy="3962400"/>
          </a:xfrm>
          <a:prstGeom prst="rect">
            <a:avLst/>
          </a:prstGeom>
        </p:spPr>
        <p:txBody>
          <a:bodyPr vert="horz">
            <a:normAutofit fontScale="700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lstStyle>
          <a:p>
            <a:pPr marL="109728" indent="0" algn="ctr">
              <a:spcBef>
                <a:spcPts val="0"/>
              </a:spcBef>
              <a:buNone/>
            </a:pPr>
            <a:r>
              <a:rPr lang="en-US" sz="4300" dirty="0" smtClean="0">
                <a:solidFill>
                  <a:schemeClr val="accent6">
                    <a:lumMod val="50000"/>
                  </a:schemeClr>
                </a:solidFill>
              </a:rPr>
              <a:t>This webinar is divided into two parts – each 1 hour in duration</a:t>
            </a:r>
          </a:p>
          <a:p>
            <a:pPr marL="109728" indent="0" algn="ctr">
              <a:spcBef>
                <a:spcPts val="0"/>
              </a:spcBef>
              <a:buNone/>
            </a:pPr>
            <a:endParaRPr lang="en-US" sz="4000" dirty="0" smtClean="0">
              <a:solidFill>
                <a:schemeClr val="accent6">
                  <a:lumMod val="50000"/>
                </a:schemeClr>
              </a:solidFill>
            </a:endParaRPr>
          </a:p>
          <a:p>
            <a:pPr marL="109728" indent="0" algn="ctr">
              <a:spcBef>
                <a:spcPts val="0"/>
              </a:spcBef>
              <a:buNone/>
            </a:pPr>
            <a:r>
              <a:rPr lang="en-US" sz="4000" dirty="0" smtClean="0">
                <a:solidFill>
                  <a:schemeClr val="accent6">
                    <a:lumMod val="50000"/>
                  </a:schemeClr>
                </a:solidFill>
                <a:effectLst>
                  <a:outerShdw blurRad="38100" dist="38100" dir="2700000" algn="tl">
                    <a:srgbClr val="000000">
                      <a:alpha val="43137"/>
                    </a:srgbClr>
                  </a:outerShdw>
                </a:effectLst>
              </a:rPr>
              <a:t>Hour 1: General Overview of Program</a:t>
            </a:r>
          </a:p>
          <a:p>
            <a:pPr marL="109728" indent="0" algn="ctr">
              <a:spcBef>
                <a:spcPts val="0"/>
              </a:spcBef>
              <a:buNone/>
            </a:pPr>
            <a:r>
              <a:rPr lang="en-US" sz="4000" dirty="0" smtClean="0">
                <a:solidFill>
                  <a:schemeClr val="accent6">
                    <a:lumMod val="50000"/>
                  </a:schemeClr>
                </a:solidFill>
                <a:effectLst>
                  <a:outerShdw blurRad="38100" dist="38100" dir="2700000" algn="tl">
                    <a:srgbClr val="000000">
                      <a:alpha val="43137"/>
                    </a:srgbClr>
                  </a:outerShdw>
                </a:effectLst>
              </a:rPr>
              <a:t>Hour 2: More information especially relevant to geosciences community</a:t>
            </a:r>
          </a:p>
          <a:p>
            <a:pPr marL="109728" indent="0" algn="ctr">
              <a:spcBef>
                <a:spcPts val="0"/>
              </a:spcBef>
              <a:buNone/>
            </a:pPr>
            <a:endParaRPr lang="en-US" sz="4000" dirty="0" smtClean="0">
              <a:solidFill>
                <a:schemeClr val="accent6">
                  <a:lumMod val="50000"/>
                </a:schemeClr>
              </a:solidFill>
              <a:effectLst>
                <a:outerShdw blurRad="38100" dist="38100" dir="2700000" algn="tl">
                  <a:srgbClr val="000000">
                    <a:alpha val="43137"/>
                  </a:srgbClr>
                </a:outerShdw>
              </a:effectLst>
            </a:endParaRPr>
          </a:p>
          <a:p>
            <a:pPr marL="109728" indent="0" algn="ctr">
              <a:spcBef>
                <a:spcPts val="0"/>
              </a:spcBef>
              <a:buNone/>
            </a:pPr>
            <a:r>
              <a:rPr lang="en-US" sz="4000" dirty="0" smtClean="0">
                <a:solidFill>
                  <a:schemeClr val="accent6">
                    <a:lumMod val="50000"/>
                  </a:schemeClr>
                </a:solidFill>
                <a:effectLst>
                  <a:outerShdw blurRad="38100" dist="38100" dir="2700000" algn="tl">
                    <a:srgbClr val="000000">
                      <a:alpha val="43137"/>
                    </a:srgbClr>
                  </a:outerShdw>
                </a:effectLst>
              </a:rPr>
              <a:t>For more information about the IUSE (EHR) program, go to:</a:t>
            </a:r>
          </a:p>
          <a:p>
            <a:pPr marL="109728" indent="0" algn="ctr">
              <a:spcBef>
                <a:spcPts val="0"/>
              </a:spcBef>
              <a:buNone/>
            </a:pPr>
            <a:r>
              <a:rPr lang="en-US" sz="4000" dirty="0">
                <a:hlinkClick r:id="rId3"/>
              </a:rPr>
              <a:t>http://www.nsflsu.com/nsf-iuse-webinar-recordings-september-2014.html</a:t>
            </a:r>
            <a:endParaRPr lang="en-US" sz="4000" dirty="0" smtClean="0">
              <a:solidFill>
                <a:schemeClr val="accent6">
                  <a:lumMod val="50000"/>
                </a:schemeClr>
              </a:solidFill>
              <a:effectLst>
                <a:outerShdw blurRad="38100" dist="38100" dir="2700000" algn="tl">
                  <a:srgbClr val="000000">
                    <a:alpha val="43137"/>
                  </a:srgbClr>
                </a:outerShdw>
              </a:effectLst>
            </a:endParaRPr>
          </a:p>
          <a:p>
            <a:pPr marL="109728" indent="0" algn="ctr">
              <a:spcBef>
                <a:spcPts val="0"/>
              </a:spcBef>
              <a:buNone/>
            </a:pPr>
            <a:endParaRPr lang="en-US" sz="4000" dirty="0" smtClean="0">
              <a:solidFill>
                <a:schemeClr val="accent6">
                  <a:lumMod val="50000"/>
                </a:schemeClr>
              </a:solidFill>
              <a:effectLst>
                <a:outerShdw blurRad="38100" dist="38100" dir="2700000" algn="tl">
                  <a:srgbClr val="000000">
                    <a:alpha val="43137"/>
                  </a:srgbClr>
                </a:outerShdw>
              </a:effectLst>
            </a:endParaRPr>
          </a:p>
          <a:p>
            <a:pPr marL="109728" indent="0" algn="ctr">
              <a:spcBef>
                <a:spcPts val="0"/>
              </a:spcBef>
              <a:buNone/>
            </a:pPr>
            <a:endParaRPr lang="en-US" sz="4000" dirty="0">
              <a:solidFill>
                <a:schemeClr val="accent6">
                  <a:lumMod val="50000"/>
                </a:schemeClr>
              </a:solidFill>
              <a:effectLst>
                <a:outerShdw blurRad="38100" dist="38100" dir="2700000" algn="tl">
                  <a:srgbClr val="000000">
                    <a:alpha val="43137"/>
                  </a:srgbClr>
                </a:outerShdw>
              </a:effectLst>
            </a:endParaRPr>
          </a:p>
          <a:p>
            <a:pPr marL="109728" indent="0" algn="ctr">
              <a:spcBef>
                <a:spcPts val="0"/>
              </a:spcBef>
              <a:buNone/>
            </a:pPr>
            <a:endParaRPr lang="en-US" sz="4000" dirty="0" smtClean="0">
              <a:solidFill>
                <a:schemeClr val="accent6">
                  <a:lumMod val="50000"/>
                </a:schemeClr>
              </a:solidFill>
              <a:effectLst>
                <a:outerShdw blurRad="38100" dist="38100" dir="2700000" algn="tl">
                  <a:srgbClr val="000000">
                    <a:alpha val="43137"/>
                  </a:srgbClr>
                </a:outerShdw>
              </a:effectLst>
            </a:endParaRPr>
          </a:p>
          <a:p>
            <a:pPr marL="109728" indent="0" algn="ctr">
              <a:spcBef>
                <a:spcPts val="0"/>
              </a:spcBef>
              <a:buNone/>
            </a:pPr>
            <a:endParaRPr lang="en-US" sz="4000" b="1" dirty="0" smtClean="0">
              <a:solidFill>
                <a:schemeClr val="accent6">
                  <a:lumMod val="50000"/>
                </a:schemeClr>
              </a:solidFill>
              <a:effectLst>
                <a:outerShdw blurRad="38100" dist="38100" dir="2700000" algn="tl">
                  <a:srgbClr val="000000">
                    <a:alpha val="43137"/>
                  </a:srgbClr>
                </a:outerShdw>
              </a:effectLst>
            </a:endParaRPr>
          </a:p>
          <a:p>
            <a:pPr marL="109728" indent="0" algn="ctr">
              <a:spcBef>
                <a:spcPts val="0"/>
              </a:spcBef>
              <a:buNone/>
            </a:pPr>
            <a:endParaRPr lang="en-US" sz="4000" b="1" dirty="0">
              <a:solidFill>
                <a:schemeClr val="accent6">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52694175"/>
      </p:ext>
    </p:extLst>
  </p:cSld>
  <p:clrMapOvr>
    <a:masterClrMapping/>
  </p:clrMapOvr>
  <p:transition xmlns:p14="http://schemas.microsoft.com/office/powerpoint/2010/main" advClick="0" advTm="6000"/>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457200"/>
            <a:ext cx="8991600" cy="6400800"/>
          </a:xfrm>
        </p:spPr>
        <p:txBody>
          <a:bodyPr>
            <a:normAutofit fontScale="70000" lnSpcReduction="20000"/>
          </a:bodyPr>
          <a:lstStyle/>
          <a:p>
            <a:pPr marL="109728" indent="0" algn="ctr">
              <a:buNone/>
            </a:pPr>
            <a:r>
              <a:rPr lang="en-US" sz="4000" dirty="0" smtClean="0">
                <a:solidFill>
                  <a:schemeClr val="accent1">
                    <a:lumMod val="75000"/>
                  </a:schemeClr>
                </a:solidFill>
              </a:rPr>
              <a:t>Engaged Student Learning (ESL) Track</a:t>
            </a:r>
          </a:p>
          <a:p>
            <a:pPr marL="109728" indent="0" algn="ctr">
              <a:buNone/>
            </a:pPr>
            <a:r>
              <a:rPr lang="en-US" sz="4000" dirty="0" smtClean="0">
                <a:solidFill>
                  <a:schemeClr val="accent1">
                    <a:lumMod val="75000"/>
                  </a:schemeClr>
                </a:solidFill>
              </a:rPr>
              <a:t>Exploration Projects</a:t>
            </a:r>
          </a:p>
          <a:p>
            <a:pPr marL="109728" indent="0" algn="ctr">
              <a:buNone/>
            </a:pPr>
            <a:endParaRPr lang="en-US" sz="2000" dirty="0" smtClean="0"/>
          </a:p>
          <a:p>
            <a:pPr lvl="0"/>
            <a:r>
              <a:rPr lang="en-US" sz="3000" dirty="0">
                <a:cs typeface="Arial"/>
              </a:rPr>
              <a:t>Small-scale efforts </a:t>
            </a:r>
          </a:p>
          <a:p>
            <a:pPr lvl="1"/>
            <a:r>
              <a:rPr lang="en-US" sz="3000" dirty="0">
                <a:cs typeface="Arial"/>
              </a:rPr>
              <a:t>Deadline of Oct </a:t>
            </a:r>
            <a:r>
              <a:rPr lang="en-US" sz="3000" dirty="0" smtClean="0">
                <a:cs typeface="Arial"/>
              </a:rPr>
              <a:t>22, 2014</a:t>
            </a:r>
            <a:endParaRPr lang="en-US" sz="3000" dirty="0">
              <a:cs typeface="Arial"/>
            </a:endParaRPr>
          </a:p>
          <a:p>
            <a:pPr lvl="1"/>
            <a:r>
              <a:rPr lang="en-US" sz="3000" dirty="0">
                <a:cs typeface="Arial"/>
              </a:rPr>
              <a:t>Budgets up to $250,000</a:t>
            </a:r>
          </a:p>
          <a:p>
            <a:pPr lvl="1"/>
            <a:r>
              <a:rPr lang="en-US" sz="3000" dirty="0">
                <a:cs typeface="Arial"/>
              </a:rPr>
              <a:t>Maximum duration of 2 years</a:t>
            </a:r>
          </a:p>
          <a:p>
            <a:pPr lvl="1"/>
            <a:endParaRPr lang="en-US" sz="3000" dirty="0">
              <a:cs typeface="Arial"/>
            </a:endParaRPr>
          </a:p>
          <a:p>
            <a:pPr lvl="0"/>
            <a:r>
              <a:rPr lang="en-US" sz="3000" dirty="0">
                <a:cs typeface="Arial"/>
              </a:rPr>
              <a:t>These projects may seek to</a:t>
            </a:r>
          </a:p>
          <a:p>
            <a:pPr lvl="1"/>
            <a:r>
              <a:rPr lang="en-US" sz="3000" dirty="0">
                <a:cs typeface="Arial"/>
              </a:rPr>
              <a:t>Pose and investigate new teaching materials or instructional strategies</a:t>
            </a:r>
          </a:p>
          <a:p>
            <a:pPr lvl="1"/>
            <a:r>
              <a:rPr lang="en-US" sz="3000" dirty="0">
                <a:cs typeface="Arial"/>
              </a:rPr>
              <a:t>Pose and investigate new methods of assessing student learning and achievement</a:t>
            </a:r>
          </a:p>
          <a:p>
            <a:pPr lvl="1"/>
            <a:r>
              <a:rPr lang="en-US" sz="3000" dirty="0">
                <a:cs typeface="Arial"/>
              </a:rPr>
              <a:t>Adapt and implement strategies that have proven effective at other institutions</a:t>
            </a:r>
          </a:p>
          <a:p>
            <a:pPr lvl="1"/>
            <a:r>
              <a:rPr lang="en-US" sz="3000" dirty="0">
                <a:cs typeface="Arial"/>
              </a:rPr>
              <a:t>Many others consistent with IUSE Program goals</a:t>
            </a:r>
          </a:p>
          <a:p>
            <a:pPr lvl="1"/>
            <a:endParaRPr lang="en-US" sz="3000" dirty="0">
              <a:cs typeface="Arial"/>
            </a:endParaRPr>
          </a:p>
          <a:p>
            <a:r>
              <a:rPr lang="en-US" sz="3000" dirty="0">
                <a:cs typeface="Arial"/>
              </a:rPr>
              <a:t>Expected to contribute to the body of knowledge about </a:t>
            </a:r>
          </a:p>
          <a:p>
            <a:pPr lvl="1"/>
            <a:r>
              <a:rPr lang="en-US" sz="3000" dirty="0">
                <a:cs typeface="Arial"/>
              </a:rPr>
              <a:t>STEM teaching and learning </a:t>
            </a:r>
          </a:p>
          <a:p>
            <a:pPr lvl="1"/>
            <a:r>
              <a:rPr lang="en-US" sz="3000" dirty="0">
                <a:cs typeface="Arial"/>
              </a:rPr>
              <a:t>Effective means to broader implementation</a:t>
            </a:r>
          </a:p>
        </p:txBody>
      </p:sp>
    </p:spTree>
    <p:extLst>
      <p:ext uri="{BB962C8B-B14F-4D97-AF65-F5344CB8AC3E}">
        <p14:creationId xmlns:p14="http://schemas.microsoft.com/office/powerpoint/2010/main" val="3817261752"/>
      </p:ext>
    </p:extLst>
  </p:cSld>
  <p:clrMapOvr>
    <a:masterClrMapping/>
  </p:clrMapOvr>
  <p:transition xmlns:p14="http://schemas.microsoft.com/office/powerpoint/2010/main" advClick="0" advTm="6000"/>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458200" cy="5715000"/>
          </a:xfrm>
        </p:spPr>
        <p:txBody>
          <a:bodyPr>
            <a:normAutofit fontScale="92500" lnSpcReduction="20000"/>
          </a:bodyPr>
          <a:lstStyle/>
          <a:p>
            <a:pPr marL="109728" indent="0" algn="ctr">
              <a:buNone/>
            </a:pPr>
            <a:r>
              <a:rPr lang="en-US" sz="3800" dirty="0" smtClean="0">
                <a:solidFill>
                  <a:schemeClr val="accent1">
                    <a:lumMod val="75000"/>
                  </a:schemeClr>
                </a:solidFill>
              </a:rPr>
              <a:t>Institutional and Community Transformation (ICT) Track</a:t>
            </a:r>
          </a:p>
          <a:p>
            <a:pPr marL="109728" indent="0">
              <a:buNone/>
            </a:pPr>
            <a:endParaRPr lang="en-US" sz="2000" dirty="0" smtClean="0"/>
          </a:p>
          <a:p>
            <a:pPr marL="566928" indent="-457200">
              <a:buFont typeface="Wingdings" charset="2"/>
              <a:buChar char="Ø"/>
            </a:pPr>
            <a:r>
              <a:rPr lang="en-US" dirty="0" smtClean="0"/>
              <a:t>Supports projects that use innovative approaches to substantially increase the propagation of highly effective methods of STEM teaching and learning at the undergraduate level.</a:t>
            </a:r>
          </a:p>
          <a:p>
            <a:pPr marL="109728" indent="0">
              <a:buNone/>
            </a:pPr>
            <a:endParaRPr lang="en-US" dirty="0" smtClean="0"/>
          </a:p>
          <a:p>
            <a:pPr marL="109728" indent="0">
              <a:buClrTx/>
              <a:buNone/>
            </a:pPr>
            <a:r>
              <a:rPr lang="en-US" dirty="0"/>
              <a:t>Projects may have variable scope and scale, e.g.,</a:t>
            </a:r>
          </a:p>
          <a:p>
            <a:pPr marL="566928" indent="-457200">
              <a:buClrTx/>
              <a:buFont typeface="Arial"/>
              <a:buChar char="•"/>
            </a:pPr>
            <a:r>
              <a:rPr lang="en-US" dirty="0"/>
              <a:t>H</a:t>
            </a:r>
            <a:r>
              <a:rPr lang="en-US" dirty="0" smtClean="0"/>
              <a:t>igh </a:t>
            </a:r>
            <a:r>
              <a:rPr lang="en-US" dirty="0"/>
              <a:t>enrollment lower division courses or multiple courses</a:t>
            </a:r>
          </a:p>
          <a:p>
            <a:pPr marL="566928" indent="-457200">
              <a:buClrTx/>
              <a:buFont typeface="Arial"/>
              <a:buChar char="•"/>
            </a:pPr>
            <a:r>
              <a:rPr lang="en-US" dirty="0"/>
              <a:t>Courses within a single department or a </a:t>
            </a:r>
            <a:r>
              <a:rPr lang="en-US" dirty="0" smtClean="0"/>
              <a:t>college</a:t>
            </a:r>
          </a:p>
          <a:p>
            <a:pPr marL="109728" indent="0">
              <a:buClrTx/>
              <a:buNone/>
            </a:pPr>
            <a:endParaRPr lang="en-US" dirty="0" smtClean="0"/>
          </a:p>
          <a:p>
            <a:pPr marL="566928" indent="-457200">
              <a:buClrTx/>
              <a:buFont typeface="Wingdings" charset="2"/>
              <a:buChar char="Ø"/>
            </a:pPr>
            <a:r>
              <a:rPr lang="en-US" dirty="0"/>
              <a:t>Also seeks to learn whether theories of change from business or other sectors may be applicable to catalyze the institution-wide acceptance and use of proven effective teaching approaches.</a:t>
            </a:r>
          </a:p>
          <a:p>
            <a:pPr marL="624078" indent="-514350">
              <a:buClrTx/>
              <a:buAutoNum type="alphaLcParenR"/>
            </a:pPr>
            <a:endParaRPr lang="en-US" sz="3200" dirty="0"/>
          </a:p>
          <a:p>
            <a:pPr marL="109728" indent="0">
              <a:buNone/>
            </a:pPr>
            <a:endParaRPr lang="en-US" sz="3200" dirty="0"/>
          </a:p>
        </p:txBody>
      </p:sp>
    </p:spTree>
    <p:extLst>
      <p:ext uri="{BB962C8B-B14F-4D97-AF65-F5344CB8AC3E}">
        <p14:creationId xmlns:p14="http://schemas.microsoft.com/office/powerpoint/2010/main" val="583062147"/>
      </p:ext>
    </p:extLst>
  </p:cSld>
  <p:clrMapOvr>
    <a:masterClrMapping/>
  </p:clrMapOvr>
  <p:transition xmlns:p14="http://schemas.microsoft.com/office/powerpoint/2010/main" advClick="0" advTm="6000"/>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457200"/>
            <a:ext cx="9144000" cy="6400800"/>
          </a:xfrm>
        </p:spPr>
        <p:txBody>
          <a:bodyPr>
            <a:normAutofit fontScale="77500" lnSpcReduction="20000"/>
          </a:bodyPr>
          <a:lstStyle/>
          <a:p>
            <a:pPr marL="109728" indent="0">
              <a:buNone/>
            </a:pPr>
            <a:r>
              <a:rPr lang="en-US" sz="3600" dirty="0" smtClean="0">
                <a:solidFill>
                  <a:schemeClr val="accent1">
                    <a:lumMod val="75000"/>
                  </a:schemeClr>
                </a:solidFill>
              </a:rPr>
              <a:t>Institutional and Community Transformation (ICT) Track</a:t>
            </a:r>
          </a:p>
          <a:p>
            <a:pPr marL="109728" indent="0" algn="ctr">
              <a:buNone/>
            </a:pPr>
            <a:r>
              <a:rPr lang="en-US" sz="3600" dirty="0">
                <a:solidFill>
                  <a:schemeClr val="accent1">
                    <a:lumMod val="75000"/>
                  </a:schemeClr>
                </a:solidFill>
              </a:rPr>
              <a:t>Exploration </a:t>
            </a:r>
            <a:r>
              <a:rPr lang="en-US" sz="3600" dirty="0" smtClean="0">
                <a:solidFill>
                  <a:schemeClr val="accent1">
                    <a:lumMod val="75000"/>
                  </a:schemeClr>
                </a:solidFill>
              </a:rPr>
              <a:t>Projects</a:t>
            </a:r>
          </a:p>
          <a:p>
            <a:pPr marL="109728" indent="0" algn="ctr">
              <a:buNone/>
            </a:pPr>
            <a:endParaRPr lang="en-US" sz="2000" dirty="0" smtClean="0"/>
          </a:p>
          <a:p>
            <a:pPr lvl="0"/>
            <a:r>
              <a:rPr lang="en-US" sz="2700" dirty="0">
                <a:cs typeface="Arial"/>
              </a:rPr>
              <a:t>Small-scale efforts </a:t>
            </a:r>
          </a:p>
          <a:p>
            <a:pPr lvl="1"/>
            <a:r>
              <a:rPr lang="en-US" sz="2700" dirty="0">
                <a:cs typeface="Arial"/>
              </a:rPr>
              <a:t>Deadline of Oct </a:t>
            </a:r>
            <a:r>
              <a:rPr lang="en-US" sz="2700" dirty="0" smtClean="0">
                <a:cs typeface="Arial"/>
              </a:rPr>
              <a:t>24, 2014</a:t>
            </a:r>
            <a:endParaRPr lang="en-US" sz="2700" dirty="0">
              <a:cs typeface="Arial"/>
            </a:endParaRPr>
          </a:p>
          <a:p>
            <a:pPr lvl="1"/>
            <a:r>
              <a:rPr lang="en-US" sz="2700" dirty="0">
                <a:cs typeface="Arial"/>
              </a:rPr>
              <a:t>Budgets up to $</a:t>
            </a:r>
            <a:r>
              <a:rPr lang="en-US" sz="2700" dirty="0" smtClean="0">
                <a:cs typeface="Arial"/>
              </a:rPr>
              <a:t>250K</a:t>
            </a:r>
            <a:endParaRPr lang="en-US" sz="2700" dirty="0">
              <a:cs typeface="Arial"/>
            </a:endParaRPr>
          </a:p>
          <a:p>
            <a:pPr lvl="1"/>
            <a:r>
              <a:rPr lang="en-US" sz="2700" dirty="0">
                <a:cs typeface="Arial"/>
              </a:rPr>
              <a:t>Maximum durations of 2 years</a:t>
            </a:r>
          </a:p>
          <a:p>
            <a:pPr lvl="1"/>
            <a:endParaRPr lang="en-US" sz="2700" dirty="0">
              <a:cs typeface="Arial"/>
            </a:endParaRPr>
          </a:p>
          <a:p>
            <a:pPr lvl="0"/>
            <a:r>
              <a:rPr lang="en-US" sz="2700" dirty="0">
                <a:cs typeface="Arial"/>
              </a:rPr>
              <a:t>These projects may seek to</a:t>
            </a:r>
          </a:p>
          <a:p>
            <a:pPr lvl="1"/>
            <a:r>
              <a:rPr lang="en-US" sz="2700" dirty="0">
                <a:cs typeface="Arial"/>
              </a:rPr>
              <a:t>Develop strategies for the adoption, adaptation, and implementation of effective practices by a growing number of faculty instructors</a:t>
            </a:r>
          </a:p>
          <a:p>
            <a:pPr lvl="1"/>
            <a:r>
              <a:rPr lang="en-US" sz="2700" dirty="0">
                <a:cs typeface="Arial"/>
              </a:rPr>
              <a:t>Explore challenges to their adoption, with the goal of informing policy, practice, and future development in education enterprise</a:t>
            </a:r>
          </a:p>
          <a:p>
            <a:pPr lvl="1"/>
            <a:endParaRPr lang="en-US" sz="2700" dirty="0">
              <a:cs typeface="Arial"/>
            </a:endParaRPr>
          </a:p>
          <a:p>
            <a:r>
              <a:rPr lang="en-US" sz="2700" dirty="0">
                <a:cs typeface="Arial"/>
              </a:rPr>
              <a:t>Expected to contribute to the body of knowledge about </a:t>
            </a:r>
          </a:p>
          <a:p>
            <a:pPr lvl="1"/>
            <a:r>
              <a:rPr lang="en-US" sz="2700" dirty="0">
                <a:cs typeface="Arial"/>
              </a:rPr>
              <a:t>STEM teaching and learning </a:t>
            </a:r>
          </a:p>
          <a:p>
            <a:pPr lvl="1"/>
            <a:r>
              <a:rPr lang="en-US" sz="2700" dirty="0">
                <a:cs typeface="Arial"/>
              </a:rPr>
              <a:t>Effective means to broader implementation</a:t>
            </a:r>
          </a:p>
          <a:p>
            <a:pPr marL="624078" indent="-514350">
              <a:buClrTx/>
              <a:buAutoNum type="alphaLcParenR"/>
            </a:pPr>
            <a:endParaRPr lang="en-US" sz="3200" dirty="0"/>
          </a:p>
          <a:p>
            <a:pPr marL="109728" indent="0">
              <a:buNone/>
            </a:pPr>
            <a:endParaRPr lang="en-US" sz="3200" dirty="0"/>
          </a:p>
        </p:txBody>
      </p:sp>
    </p:spTree>
    <p:extLst>
      <p:ext uri="{BB962C8B-B14F-4D97-AF65-F5344CB8AC3E}">
        <p14:creationId xmlns:p14="http://schemas.microsoft.com/office/powerpoint/2010/main" val="158960067"/>
      </p:ext>
    </p:extLst>
  </p:cSld>
  <p:clrMapOvr>
    <a:masterClrMapping/>
  </p:clrMapOvr>
  <p:transition xmlns:p14="http://schemas.microsoft.com/office/powerpoint/2010/main" advClick="0" advTm="6000"/>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533400"/>
            <a:ext cx="8915400" cy="6096000"/>
          </a:xfrm>
        </p:spPr>
        <p:txBody>
          <a:bodyPr>
            <a:normAutofit lnSpcReduction="10000"/>
          </a:bodyPr>
          <a:lstStyle/>
          <a:p>
            <a:pPr marL="109728" indent="0" algn="ctr">
              <a:buNone/>
            </a:pPr>
            <a:r>
              <a:rPr lang="en-US" sz="3600" b="1" dirty="0" smtClean="0">
                <a:solidFill>
                  <a:schemeClr val="accent1">
                    <a:lumMod val="75000"/>
                  </a:schemeClr>
                </a:solidFill>
              </a:rPr>
              <a:t>What is </a:t>
            </a:r>
            <a:r>
              <a:rPr lang="en-US" sz="3600" b="1" dirty="0" smtClean="0">
                <a:solidFill>
                  <a:srgbClr val="FF6600"/>
                </a:solidFill>
              </a:rPr>
              <a:t>HOT</a:t>
            </a:r>
            <a:r>
              <a:rPr lang="en-US" sz="3600" b="1" dirty="0" smtClean="0">
                <a:solidFill>
                  <a:schemeClr val="accent1">
                    <a:lumMod val="75000"/>
                  </a:schemeClr>
                </a:solidFill>
              </a:rPr>
              <a:t> in Geosciences?</a:t>
            </a:r>
          </a:p>
          <a:p>
            <a:pPr marL="109728" indent="0" algn="ctr">
              <a:buNone/>
            </a:pPr>
            <a:endParaRPr lang="en-US" sz="1200" dirty="0" smtClean="0"/>
          </a:p>
          <a:p>
            <a:r>
              <a:rPr lang="en-US" dirty="0" smtClean="0"/>
              <a:t>Understanding </a:t>
            </a:r>
            <a:r>
              <a:rPr lang="en-US" dirty="0"/>
              <a:t>how students learn geoscience concepts  (e.g., cognitive, affective</a:t>
            </a:r>
            <a:r>
              <a:rPr lang="en-US" dirty="0" smtClean="0"/>
              <a:t>)</a:t>
            </a:r>
          </a:p>
          <a:p>
            <a:r>
              <a:rPr lang="en-US" dirty="0"/>
              <a:t>Bringing new research findings into the classroom </a:t>
            </a:r>
          </a:p>
          <a:p>
            <a:r>
              <a:rPr lang="en-US" dirty="0" smtClean="0"/>
              <a:t>Integration of large data sets into the classroom</a:t>
            </a:r>
          </a:p>
          <a:p>
            <a:r>
              <a:rPr lang="en-US" dirty="0" smtClean="0"/>
              <a:t>Visualization </a:t>
            </a:r>
            <a:r>
              <a:rPr lang="en-US" dirty="0"/>
              <a:t>software and improving our students' ability to visualize data </a:t>
            </a:r>
            <a:endParaRPr lang="en-US" dirty="0" smtClean="0"/>
          </a:p>
          <a:p>
            <a:r>
              <a:rPr lang="en-US" dirty="0"/>
              <a:t>Use of </a:t>
            </a:r>
            <a:r>
              <a:rPr lang="en-US" dirty="0" err="1"/>
              <a:t>cyberlearning</a:t>
            </a:r>
            <a:r>
              <a:rPr lang="en-US"/>
              <a:t> tools and platforms (e.g., Google Earth) </a:t>
            </a:r>
            <a:endParaRPr lang="en-US" dirty="0" smtClean="0"/>
          </a:p>
          <a:p>
            <a:r>
              <a:rPr lang="en-US" dirty="0" smtClean="0"/>
              <a:t>Innovative </a:t>
            </a:r>
            <a:r>
              <a:rPr lang="en-US" dirty="0"/>
              <a:t>ways to integrate research equipment into undergraduate curricula </a:t>
            </a:r>
            <a:endParaRPr lang="en-US" dirty="0" smtClean="0"/>
          </a:p>
          <a:p>
            <a:r>
              <a:rPr lang="en-US" dirty="0" smtClean="0"/>
              <a:t>Topics </a:t>
            </a:r>
            <a:r>
              <a:rPr lang="en-US" dirty="0"/>
              <a:t>of special interest: climate change, sustainability, and energy </a:t>
            </a:r>
          </a:p>
          <a:p>
            <a:r>
              <a:rPr lang="en-US" dirty="0" smtClean="0"/>
              <a:t>Interdisciplinary projects that combine geosciences with other STEM disciplines</a:t>
            </a:r>
            <a:endParaRPr lang="en-US" sz="3200" dirty="0"/>
          </a:p>
        </p:txBody>
      </p:sp>
    </p:spTree>
    <p:extLst>
      <p:ext uri="{BB962C8B-B14F-4D97-AF65-F5344CB8AC3E}">
        <p14:creationId xmlns:p14="http://schemas.microsoft.com/office/powerpoint/2010/main" val="2710683974"/>
      </p:ext>
    </p:extLst>
  </p:cSld>
  <p:clrMapOvr>
    <a:masterClrMapping/>
  </p:clrMapOvr>
  <p:transition xmlns:p14="http://schemas.microsoft.com/office/powerpoint/2010/main" advClick="0" advTm="6000"/>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700" y="381000"/>
            <a:ext cx="9131300" cy="6400800"/>
          </a:xfrm>
        </p:spPr>
        <p:txBody>
          <a:bodyPr>
            <a:normAutofit/>
          </a:bodyPr>
          <a:lstStyle/>
          <a:p>
            <a:pPr marL="109728" indent="0" algn="ctr">
              <a:buNone/>
            </a:pPr>
            <a:r>
              <a:rPr lang="en-US" sz="3200" b="1" dirty="0" smtClean="0">
                <a:solidFill>
                  <a:schemeClr val="accent1">
                    <a:lumMod val="75000"/>
                  </a:schemeClr>
                </a:solidFill>
              </a:rPr>
              <a:t>Pitfalls and Tips</a:t>
            </a:r>
            <a:endParaRPr lang="en-US" sz="3200" dirty="0" smtClean="0"/>
          </a:p>
          <a:p>
            <a:pPr lvl="0"/>
            <a:r>
              <a:rPr lang="en-US" sz="2000" dirty="0" smtClean="0">
                <a:cs typeface="Arial"/>
              </a:rPr>
              <a:t>Avoid writing in a vacuum unaware of best practices, body of literature about effective pedagogy, other efforts that inform the proposed project</a:t>
            </a:r>
          </a:p>
          <a:p>
            <a:pPr lvl="1"/>
            <a:r>
              <a:rPr lang="en-US" sz="1800" dirty="0" smtClean="0">
                <a:solidFill>
                  <a:schemeClr val="accent3"/>
                </a:solidFill>
                <a:cs typeface="Arial"/>
              </a:rPr>
              <a:t>Remedy: Plan to spend several days reviewing SERC and using the pointers to other sites, citations in the solicitation, and abstracts of funded projects</a:t>
            </a:r>
          </a:p>
          <a:p>
            <a:r>
              <a:rPr lang="en-US" sz="2000" dirty="0" smtClean="0"/>
              <a:t>Citing the literature but not connecting to it; not making it clear how the proposed project builds upon the knowledge base</a:t>
            </a:r>
          </a:p>
          <a:p>
            <a:pPr lvl="1"/>
            <a:r>
              <a:rPr lang="en-US" sz="1600" dirty="0">
                <a:solidFill>
                  <a:schemeClr val="accent3"/>
                </a:solidFill>
                <a:cs typeface="Arial"/>
              </a:rPr>
              <a:t>Remedy: </a:t>
            </a:r>
            <a:r>
              <a:rPr lang="en-US" sz="1600" dirty="0" smtClean="0">
                <a:solidFill>
                  <a:schemeClr val="accent3"/>
                </a:solidFill>
                <a:cs typeface="Arial"/>
              </a:rPr>
              <a:t>Be specific about how your project is informed by best practices and prior work and identify ways your proposed project will contribute to advancing the discipline and improving our understanding of what works and what doesn’t</a:t>
            </a:r>
          </a:p>
          <a:p>
            <a:r>
              <a:rPr lang="en-US" sz="2000" dirty="0" smtClean="0"/>
              <a:t>Budget that is inflated or too small to get the job done</a:t>
            </a:r>
            <a:endParaRPr lang="en-US" sz="3200" dirty="0"/>
          </a:p>
          <a:p>
            <a:pPr lvl="1"/>
            <a:r>
              <a:rPr lang="en-US" sz="1600" dirty="0">
                <a:solidFill>
                  <a:schemeClr val="accent3"/>
                </a:solidFill>
                <a:cs typeface="Arial"/>
              </a:rPr>
              <a:t>Remedy: </a:t>
            </a:r>
            <a:r>
              <a:rPr lang="en-US" sz="1600" dirty="0" smtClean="0">
                <a:solidFill>
                  <a:schemeClr val="accent3"/>
                </a:solidFill>
                <a:cs typeface="Arial"/>
              </a:rPr>
              <a:t>Ask for what is needed to carry out the proposed work plan and explain everything you request in the proposal (e.g., salary based on effort, instruments, students, travel, dissemination, and project evaluation) and include explanation in the budget justification. The budget should align with your proposal</a:t>
            </a:r>
          </a:p>
          <a:p>
            <a:r>
              <a:rPr lang="en-US" sz="2000" dirty="0" smtClean="0"/>
              <a:t>Avoid passive dissemination plans &amp; consider sustainability after NSF funding</a:t>
            </a:r>
          </a:p>
          <a:p>
            <a:pPr lvl="1"/>
            <a:r>
              <a:rPr lang="en-US" sz="1600" dirty="0">
                <a:solidFill>
                  <a:schemeClr val="accent3"/>
                </a:solidFill>
                <a:cs typeface="Arial"/>
              </a:rPr>
              <a:t>Remedy: </a:t>
            </a:r>
            <a:r>
              <a:rPr lang="en-US" sz="1600" dirty="0" smtClean="0">
                <a:solidFill>
                  <a:schemeClr val="accent3"/>
                </a:solidFill>
                <a:cs typeface="Arial"/>
              </a:rPr>
              <a:t>Consider ways of engaging community in all stages of proposed project. Take advantage of regional and national geoscience conferences to share findings. The more you connect your project to department/institutional priorities the higher the likelihood of sustaining the project after funding ends. </a:t>
            </a:r>
            <a:endParaRPr lang="en-US" sz="1600" dirty="0" smtClean="0"/>
          </a:p>
        </p:txBody>
      </p:sp>
    </p:spTree>
    <p:extLst>
      <p:ext uri="{BB962C8B-B14F-4D97-AF65-F5344CB8AC3E}">
        <p14:creationId xmlns:p14="http://schemas.microsoft.com/office/powerpoint/2010/main" val="2483396136"/>
      </p:ext>
    </p:extLst>
  </p:cSld>
  <p:clrMapOvr>
    <a:masterClrMapping/>
  </p:clrMapOvr>
  <p:transition xmlns:p14="http://schemas.microsoft.com/office/powerpoint/2010/main" advClick="0" advTm="6000"/>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81000"/>
            <a:ext cx="8915400" cy="6400800"/>
          </a:xfrm>
        </p:spPr>
        <p:txBody>
          <a:bodyPr>
            <a:normAutofit/>
          </a:bodyPr>
          <a:lstStyle/>
          <a:p>
            <a:pPr marL="109728" indent="0" algn="ctr">
              <a:buNone/>
            </a:pPr>
            <a:r>
              <a:rPr lang="en-US" sz="3200" b="1" dirty="0" smtClean="0">
                <a:solidFill>
                  <a:schemeClr val="accent1">
                    <a:lumMod val="75000"/>
                  </a:schemeClr>
                </a:solidFill>
              </a:rPr>
              <a:t>Proposal Preparation</a:t>
            </a:r>
          </a:p>
          <a:p>
            <a:pPr marL="109728" indent="0" algn="ctr">
              <a:buNone/>
            </a:pPr>
            <a:endParaRPr lang="en-US" sz="1400" dirty="0" smtClean="0">
              <a:solidFill>
                <a:srgbClr val="4C5A6A"/>
              </a:solidFill>
            </a:endParaRPr>
          </a:p>
          <a:p>
            <a:pPr lvl="0"/>
            <a:r>
              <a:rPr lang="en-US" sz="2000" dirty="0" smtClean="0">
                <a:solidFill>
                  <a:srgbClr val="4C5A6A"/>
                </a:solidFill>
                <a:cs typeface="Arial"/>
              </a:rPr>
              <a:t>Identify and describe your target audience, including </a:t>
            </a:r>
            <a:r>
              <a:rPr lang="en-US" sz="1800" dirty="0" smtClean="0">
                <a:solidFill>
                  <a:srgbClr val="4C5A6A"/>
                </a:solidFill>
                <a:cs typeface="Arial"/>
              </a:rPr>
              <a:t>students’ backgrounds</a:t>
            </a:r>
          </a:p>
          <a:p>
            <a:pPr lvl="0"/>
            <a:r>
              <a:rPr lang="en-US" sz="2000" dirty="0" smtClean="0">
                <a:solidFill>
                  <a:srgbClr val="4C5A6A"/>
                </a:solidFill>
              </a:rPr>
              <a:t>Describe how project engages students inside and outside the classroom</a:t>
            </a:r>
          </a:p>
          <a:p>
            <a:r>
              <a:rPr lang="en-US" sz="2000" dirty="0" smtClean="0">
                <a:solidFill>
                  <a:srgbClr val="4C5A6A"/>
                </a:solidFill>
                <a:cs typeface="Arial"/>
              </a:rPr>
              <a:t>Identify your collaborators and what each partner will contribute to the project</a:t>
            </a:r>
          </a:p>
          <a:p>
            <a:r>
              <a:rPr lang="en-US" sz="2000" dirty="0" smtClean="0">
                <a:solidFill>
                  <a:srgbClr val="4C5A6A"/>
                </a:solidFill>
                <a:cs typeface="Arial"/>
              </a:rPr>
              <a:t>Provide sufficient detail about the project, what educational problem or challenge you are addressing, significance of the problem, and how you will implement the project</a:t>
            </a:r>
          </a:p>
          <a:p>
            <a:r>
              <a:rPr lang="en-US" sz="2000" dirty="0" smtClean="0">
                <a:solidFill>
                  <a:srgbClr val="4C5A6A"/>
                </a:solidFill>
                <a:cs typeface="Arial"/>
              </a:rPr>
              <a:t>Explain how the project builds upon and takes advantage of existing resources and what the literature tells us about how students learn</a:t>
            </a:r>
          </a:p>
          <a:p>
            <a:r>
              <a:rPr lang="en-US" sz="2000" dirty="0" smtClean="0">
                <a:solidFill>
                  <a:srgbClr val="4C5A6A"/>
                </a:solidFill>
                <a:cs typeface="Arial"/>
              </a:rPr>
              <a:t>If equipment is requested, clearly demonstrate its educational benefits and how students will use the equipment</a:t>
            </a:r>
          </a:p>
          <a:p>
            <a:r>
              <a:rPr lang="en-US" sz="2000" dirty="0" smtClean="0">
                <a:solidFill>
                  <a:srgbClr val="4C5A6A"/>
                </a:solidFill>
                <a:cs typeface="Arial"/>
              </a:rPr>
              <a:t>Include a plan for engaging the community</a:t>
            </a:r>
          </a:p>
          <a:p>
            <a:r>
              <a:rPr lang="en-US" sz="2000" dirty="0" smtClean="0">
                <a:solidFill>
                  <a:srgbClr val="4C5A6A"/>
                </a:solidFill>
                <a:cs typeface="Arial"/>
              </a:rPr>
              <a:t>Explain how the project will be evaluated and identify the evaluator</a:t>
            </a:r>
          </a:p>
          <a:p>
            <a:r>
              <a:rPr lang="en-US" sz="2000" dirty="0" smtClean="0">
                <a:solidFill>
                  <a:srgbClr val="4C5A6A"/>
                </a:solidFill>
                <a:cs typeface="Arial"/>
              </a:rPr>
              <a:t>Provide a timeline and measureable outcomes for each activity</a:t>
            </a:r>
          </a:p>
          <a:p>
            <a:r>
              <a:rPr lang="en-US" sz="2000" dirty="0" smtClean="0">
                <a:solidFill>
                  <a:srgbClr val="4C5A6A"/>
                </a:solidFill>
                <a:cs typeface="Arial"/>
              </a:rPr>
              <a:t>Identify all budget needs</a:t>
            </a:r>
          </a:p>
          <a:p>
            <a:endParaRPr lang="en-US" sz="2000" dirty="0" smtClean="0">
              <a:solidFill>
                <a:schemeClr val="accent3"/>
              </a:solidFill>
              <a:cs typeface="Arial"/>
            </a:endParaRPr>
          </a:p>
          <a:p>
            <a:endParaRPr lang="en-US" sz="2000" dirty="0" smtClean="0">
              <a:solidFill>
                <a:schemeClr val="accent3"/>
              </a:solidFill>
              <a:cs typeface="Arial"/>
            </a:endParaRPr>
          </a:p>
          <a:p>
            <a:endParaRPr lang="en-US" sz="2000" dirty="0">
              <a:solidFill>
                <a:schemeClr val="accent3"/>
              </a:solidFill>
              <a:cs typeface="Arial"/>
            </a:endParaRPr>
          </a:p>
        </p:txBody>
      </p:sp>
    </p:spTree>
    <p:extLst>
      <p:ext uri="{BB962C8B-B14F-4D97-AF65-F5344CB8AC3E}">
        <p14:creationId xmlns:p14="http://schemas.microsoft.com/office/powerpoint/2010/main" val="324460692"/>
      </p:ext>
    </p:extLst>
  </p:cSld>
  <p:clrMapOvr>
    <a:masterClrMapping/>
  </p:clrMapOvr>
  <p:transition xmlns:p14="http://schemas.microsoft.com/office/powerpoint/2010/main" advClick="0" advTm="6000"/>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381000"/>
            <a:ext cx="8991600" cy="6400800"/>
          </a:xfrm>
        </p:spPr>
        <p:txBody>
          <a:bodyPr>
            <a:normAutofit fontScale="92500" lnSpcReduction="10000"/>
          </a:bodyPr>
          <a:lstStyle/>
          <a:p>
            <a:pPr marL="109728" indent="0" algn="ctr">
              <a:buNone/>
            </a:pPr>
            <a:r>
              <a:rPr lang="en-US" sz="2900" b="1" dirty="0" smtClean="0">
                <a:solidFill>
                  <a:schemeClr val="accent1">
                    <a:lumMod val="75000"/>
                  </a:schemeClr>
                </a:solidFill>
              </a:rPr>
              <a:t>Planning to submit a proposal?</a:t>
            </a:r>
          </a:p>
          <a:p>
            <a:pPr marL="109728" indent="0" algn="ctr">
              <a:buNone/>
            </a:pPr>
            <a:r>
              <a:rPr lang="en-US" sz="2900" b="1" dirty="0" smtClean="0">
                <a:solidFill>
                  <a:schemeClr val="accent1">
                    <a:lumMod val="75000"/>
                  </a:schemeClr>
                </a:solidFill>
              </a:rPr>
              <a:t>And want some feedback on a few pages, </a:t>
            </a:r>
          </a:p>
          <a:p>
            <a:pPr marL="109728" indent="0" algn="ctr">
              <a:buNone/>
            </a:pPr>
            <a:r>
              <a:rPr lang="en-US" sz="2900" b="1" dirty="0" smtClean="0">
                <a:solidFill>
                  <a:schemeClr val="accent1">
                    <a:lumMod val="75000"/>
                  </a:schemeClr>
                </a:solidFill>
              </a:rPr>
              <a:t>evaluation plan, or budget?</a:t>
            </a:r>
          </a:p>
          <a:p>
            <a:pPr marL="109728" indent="0" algn="ctr">
              <a:buNone/>
            </a:pPr>
            <a:endParaRPr lang="en-US" sz="1800" b="1" dirty="0" smtClean="0">
              <a:solidFill>
                <a:schemeClr val="accent1">
                  <a:lumMod val="75000"/>
                </a:schemeClr>
              </a:solidFill>
            </a:endParaRPr>
          </a:p>
          <a:p>
            <a:pPr marL="109728" indent="0" algn="ctr">
              <a:buNone/>
            </a:pPr>
            <a:endParaRPr lang="en-US" sz="600" b="1" dirty="0">
              <a:solidFill>
                <a:schemeClr val="accent1">
                  <a:lumMod val="75000"/>
                </a:schemeClr>
              </a:solidFill>
            </a:endParaRPr>
          </a:p>
          <a:p>
            <a:pPr marL="109728" indent="0" algn="ctr">
              <a:buNone/>
            </a:pPr>
            <a:r>
              <a:rPr lang="en-US" sz="3400" b="1" dirty="0" smtClean="0"/>
              <a:t>Take advantage of ‘Just-in-Time’ IUSE advice during the GSA meeting in Vancouver</a:t>
            </a:r>
          </a:p>
          <a:p>
            <a:pPr marL="109728" indent="0" algn="ctr">
              <a:buNone/>
            </a:pPr>
            <a:endParaRPr lang="en-US" sz="2800" b="1" dirty="0">
              <a:solidFill>
                <a:schemeClr val="accent1">
                  <a:lumMod val="75000"/>
                </a:schemeClr>
              </a:solidFill>
            </a:endParaRPr>
          </a:p>
          <a:p>
            <a:pPr marL="566928" indent="-457200">
              <a:buFont typeface="Arial"/>
              <a:buChar char="•"/>
            </a:pPr>
            <a:r>
              <a:rPr lang="en-US" sz="2600" b="1" dirty="0" smtClean="0">
                <a:solidFill>
                  <a:schemeClr val="accent1">
                    <a:lumMod val="75000"/>
                  </a:schemeClr>
                </a:solidFill>
              </a:rPr>
              <a:t>Stop by the NSF booth and leave a message (and include your contact information) for Jeff Ryan and Jill Singer</a:t>
            </a:r>
          </a:p>
          <a:p>
            <a:pPr marL="566928" indent="-457200">
              <a:buFont typeface="Arial"/>
              <a:buChar char="•"/>
            </a:pPr>
            <a:r>
              <a:rPr lang="en-US" sz="2600" b="1" dirty="0" smtClean="0">
                <a:solidFill>
                  <a:schemeClr val="accent1">
                    <a:lumMod val="75000"/>
                  </a:schemeClr>
                </a:solidFill>
              </a:rPr>
              <a:t>One of us will get back in touch with you and schedule a time to meet</a:t>
            </a:r>
          </a:p>
          <a:p>
            <a:pPr marL="566928" indent="-457200">
              <a:buFont typeface="Arial"/>
              <a:buChar char="•"/>
            </a:pPr>
            <a:r>
              <a:rPr lang="en-US" sz="2600" b="1" dirty="0" smtClean="0">
                <a:solidFill>
                  <a:schemeClr val="accent1">
                    <a:lumMod val="75000"/>
                  </a:schemeClr>
                </a:solidFill>
              </a:rPr>
              <a:t>Due to limited time, we are not able to read the entire proposal, but can look over up to 5 pages and provide feedback during the meeting</a:t>
            </a:r>
          </a:p>
          <a:p>
            <a:pPr marL="109728" indent="0">
              <a:buNone/>
            </a:pPr>
            <a:endParaRPr lang="en-US" sz="3200" b="1" dirty="0" smtClean="0">
              <a:solidFill>
                <a:schemeClr val="accent1">
                  <a:lumMod val="75000"/>
                </a:schemeClr>
              </a:solidFill>
            </a:endParaRPr>
          </a:p>
          <a:p>
            <a:pPr marL="109728" indent="0" algn="ctr">
              <a:buNone/>
            </a:pPr>
            <a:endParaRPr lang="en-US" sz="1400" dirty="0" smtClean="0">
              <a:solidFill>
                <a:srgbClr val="4C5A6A"/>
              </a:solidFill>
            </a:endParaRPr>
          </a:p>
          <a:p>
            <a:endParaRPr lang="en-US" sz="2000" dirty="0" smtClean="0">
              <a:solidFill>
                <a:schemeClr val="accent3"/>
              </a:solidFill>
              <a:cs typeface="Arial"/>
            </a:endParaRPr>
          </a:p>
          <a:p>
            <a:endParaRPr lang="en-US" sz="2000" dirty="0" smtClean="0">
              <a:solidFill>
                <a:schemeClr val="accent3"/>
              </a:solidFill>
              <a:cs typeface="Arial"/>
            </a:endParaRPr>
          </a:p>
          <a:p>
            <a:endParaRPr lang="en-US" sz="2000" dirty="0">
              <a:solidFill>
                <a:schemeClr val="accent3"/>
              </a:solidFill>
              <a:cs typeface="Arial"/>
            </a:endParaRPr>
          </a:p>
        </p:txBody>
      </p:sp>
    </p:spTree>
    <p:extLst>
      <p:ext uri="{BB962C8B-B14F-4D97-AF65-F5344CB8AC3E}">
        <p14:creationId xmlns:p14="http://schemas.microsoft.com/office/powerpoint/2010/main" val="1903476630"/>
      </p:ext>
    </p:extLst>
  </p:cSld>
  <p:clrMapOvr>
    <a:masterClrMapping/>
  </p:clrMapOvr>
  <p:transition xmlns:p14="http://schemas.microsoft.com/office/powerpoint/2010/main" advClick="0" advTm="6000"/>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381000"/>
            <a:ext cx="8991600" cy="6400800"/>
          </a:xfrm>
        </p:spPr>
        <p:txBody>
          <a:bodyPr>
            <a:normAutofit fontScale="92500" lnSpcReduction="20000"/>
          </a:bodyPr>
          <a:lstStyle/>
          <a:p>
            <a:pPr marL="109728" indent="0" algn="ctr">
              <a:buNone/>
            </a:pPr>
            <a:r>
              <a:rPr lang="en-US" sz="2900" b="1" dirty="0" smtClean="0">
                <a:solidFill>
                  <a:schemeClr val="accent1">
                    <a:lumMod val="75000"/>
                  </a:schemeClr>
                </a:solidFill>
              </a:rPr>
              <a:t>Not quite ready to submit a proposal?</a:t>
            </a:r>
          </a:p>
          <a:p>
            <a:pPr marL="109728" indent="0" algn="ctr">
              <a:buNone/>
            </a:pPr>
            <a:r>
              <a:rPr lang="en-US" sz="2900" b="1" dirty="0" smtClean="0">
                <a:solidFill>
                  <a:schemeClr val="accent1">
                    <a:lumMod val="75000"/>
                  </a:schemeClr>
                </a:solidFill>
              </a:rPr>
              <a:t>And want to learn more about the process and what makes a competitive high quality proposal?</a:t>
            </a:r>
          </a:p>
          <a:p>
            <a:pPr marL="109728" indent="0" algn="ctr">
              <a:buNone/>
            </a:pPr>
            <a:endParaRPr lang="en-US" sz="1800" b="1" dirty="0" smtClean="0">
              <a:solidFill>
                <a:schemeClr val="accent1">
                  <a:lumMod val="75000"/>
                </a:schemeClr>
              </a:solidFill>
            </a:endParaRPr>
          </a:p>
          <a:p>
            <a:pPr marL="109728" indent="0" algn="ctr">
              <a:buNone/>
            </a:pPr>
            <a:endParaRPr lang="en-US" sz="600" b="1" dirty="0">
              <a:solidFill>
                <a:schemeClr val="accent1">
                  <a:lumMod val="75000"/>
                </a:schemeClr>
              </a:solidFill>
            </a:endParaRPr>
          </a:p>
          <a:p>
            <a:pPr marL="109728" indent="0" algn="ctr">
              <a:buNone/>
            </a:pPr>
            <a:r>
              <a:rPr lang="en-US" sz="3400" b="1" dirty="0" smtClean="0"/>
              <a:t>Serve as a reviewer for the IUSE program</a:t>
            </a:r>
          </a:p>
          <a:p>
            <a:pPr marL="109728" indent="0" algn="ctr">
              <a:buNone/>
            </a:pPr>
            <a:endParaRPr lang="en-US" sz="2800" b="1" dirty="0">
              <a:solidFill>
                <a:schemeClr val="accent1">
                  <a:lumMod val="75000"/>
                </a:schemeClr>
              </a:solidFill>
            </a:endParaRPr>
          </a:p>
          <a:p>
            <a:pPr marL="566928" indent="-457200">
              <a:buFont typeface="Arial"/>
              <a:buChar char="•"/>
            </a:pPr>
            <a:r>
              <a:rPr lang="en-US" sz="2600" b="1" dirty="0" smtClean="0">
                <a:solidFill>
                  <a:schemeClr val="accent1">
                    <a:lumMod val="75000"/>
                  </a:schemeClr>
                </a:solidFill>
              </a:rPr>
              <a:t>Review panels include experienced &amp; new reviewers</a:t>
            </a:r>
          </a:p>
          <a:p>
            <a:pPr marL="566928" indent="-457200">
              <a:buFont typeface="Arial"/>
              <a:buChar char="•"/>
            </a:pPr>
            <a:r>
              <a:rPr lang="en-US" sz="2600" b="1" dirty="0" smtClean="0">
                <a:solidFill>
                  <a:schemeClr val="accent1">
                    <a:lumMod val="75000"/>
                  </a:schemeClr>
                </a:solidFill>
              </a:rPr>
              <a:t>Reviewers are typically assigned 12-14 proposals to read and prepare individual reviews</a:t>
            </a:r>
          </a:p>
          <a:p>
            <a:pPr marL="566928" indent="-457200">
              <a:buFont typeface="Arial"/>
              <a:buChar char="•"/>
            </a:pPr>
            <a:r>
              <a:rPr lang="en-US" sz="2600" b="1" dirty="0" smtClean="0">
                <a:solidFill>
                  <a:schemeClr val="accent1">
                    <a:lumMod val="75000"/>
                  </a:schemeClr>
                </a:solidFill>
              </a:rPr>
              <a:t>Reviewers participate in discussions with other panel members</a:t>
            </a:r>
          </a:p>
          <a:p>
            <a:pPr marL="109728" indent="0" algn="ctr">
              <a:buNone/>
            </a:pPr>
            <a:endParaRPr lang="en-US" b="1" dirty="0" smtClean="0">
              <a:solidFill>
                <a:schemeClr val="accent1">
                  <a:lumMod val="75000"/>
                </a:schemeClr>
              </a:solidFill>
            </a:endParaRPr>
          </a:p>
          <a:p>
            <a:pPr marL="109728" indent="0" algn="ctr">
              <a:buNone/>
            </a:pPr>
            <a:r>
              <a:rPr lang="en-US" sz="2700" dirty="0" smtClean="0">
                <a:solidFill>
                  <a:schemeClr val="accent1">
                    <a:lumMod val="75000"/>
                  </a:schemeClr>
                </a:solidFill>
              </a:rPr>
              <a:t>If you are interested in serving as a reviewer, email a 2-page biographical sketch (NSF format or equivalent) to:</a:t>
            </a:r>
          </a:p>
          <a:p>
            <a:pPr marL="109728" indent="0" algn="ctr">
              <a:buNone/>
            </a:pPr>
            <a:r>
              <a:rPr lang="en-US" sz="900" dirty="0" smtClean="0">
                <a:solidFill>
                  <a:schemeClr val="accent1">
                    <a:lumMod val="75000"/>
                  </a:schemeClr>
                </a:solidFill>
              </a:rPr>
              <a:t/>
            </a:r>
            <a:br>
              <a:rPr lang="en-US" sz="900" dirty="0" smtClean="0">
                <a:solidFill>
                  <a:schemeClr val="accent1">
                    <a:lumMod val="75000"/>
                  </a:schemeClr>
                </a:solidFill>
              </a:rPr>
            </a:br>
            <a:r>
              <a:rPr lang="en-US" sz="2700" dirty="0" smtClean="0">
                <a:solidFill>
                  <a:srgbClr val="292934"/>
                </a:solidFill>
              </a:rPr>
              <a:t>Keith Sverdrup, DUE Geosciences Program Officer</a:t>
            </a:r>
          </a:p>
          <a:p>
            <a:pPr marL="109728" indent="0" algn="ctr">
              <a:buNone/>
            </a:pPr>
            <a:r>
              <a:rPr lang="en-US" sz="2700" dirty="0" err="1"/>
              <a:t>KSVERDRU@nsf.gov</a:t>
            </a:r>
            <a:endParaRPr lang="en-US" sz="2700" b="1" dirty="0" smtClean="0">
              <a:solidFill>
                <a:schemeClr val="accent1">
                  <a:lumMod val="75000"/>
                </a:schemeClr>
              </a:solidFill>
            </a:endParaRPr>
          </a:p>
          <a:p>
            <a:pPr marL="109728" indent="0" algn="ctr">
              <a:buNone/>
            </a:pPr>
            <a:endParaRPr lang="en-US" sz="3200" b="1" dirty="0" smtClean="0">
              <a:solidFill>
                <a:schemeClr val="accent1">
                  <a:lumMod val="75000"/>
                </a:schemeClr>
              </a:solidFill>
            </a:endParaRPr>
          </a:p>
          <a:p>
            <a:pPr marL="109728" indent="0" algn="ctr">
              <a:buNone/>
            </a:pPr>
            <a:endParaRPr lang="en-US" sz="1400" dirty="0" smtClean="0">
              <a:solidFill>
                <a:srgbClr val="4C5A6A"/>
              </a:solidFill>
            </a:endParaRPr>
          </a:p>
          <a:p>
            <a:endParaRPr lang="en-US" sz="2000" dirty="0" smtClean="0">
              <a:solidFill>
                <a:schemeClr val="accent3"/>
              </a:solidFill>
              <a:cs typeface="Arial"/>
            </a:endParaRPr>
          </a:p>
          <a:p>
            <a:endParaRPr lang="en-US" sz="2000" dirty="0" smtClean="0">
              <a:solidFill>
                <a:schemeClr val="accent3"/>
              </a:solidFill>
              <a:cs typeface="Arial"/>
            </a:endParaRPr>
          </a:p>
          <a:p>
            <a:endParaRPr lang="en-US" sz="2000" dirty="0">
              <a:solidFill>
                <a:schemeClr val="accent3"/>
              </a:solidFill>
              <a:cs typeface="Arial"/>
            </a:endParaRPr>
          </a:p>
        </p:txBody>
      </p:sp>
    </p:spTree>
    <p:extLst>
      <p:ext uri="{BB962C8B-B14F-4D97-AF65-F5344CB8AC3E}">
        <p14:creationId xmlns:p14="http://schemas.microsoft.com/office/powerpoint/2010/main" val="3471087930"/>
      </p:ext>
    </p:extLst>
  </p:cSld>
  <p:clrMapOvr>
    <a:masterClrMapping/>
  </p:clrMapOvr>
  <p:transition xmlns:p14="http://schemas.microsoft.com/office/powerpoint/2010/main" advClick="0" advTm="6000"/>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a:xfrm>
            <a:off x="0" y="1219200"/>
            <a:ext cx="9144000" cy="1470025"/>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lstStyle>
          <a:p>
            <a:pPr algn="ctr">
              <a:defRPr/>
            </a:pPr>
            <a:r>
              <a:rPr lang="en-US" sz="4000" b="0" dirty="0" smtClean="0">
                <a:solidFill>
                  <a:schemeClr val="accent4"/>
                </a:solidFill>
                <a:effectLst>
                  <a:outerShdw blurRad="38100" dist="38100" dir="2700000" algn="tl">
                    <a:srgbClr val="000000">
                      <a:alpha val="43137"/>
                    </a:srgbClr>
                  </a:outerShdw>
                </a:effectLst>
              </a:rPr>
              <a:t>Improving Undergraduate STEM Education</a:t>
            </a:r>
            <a:r>
              <a:rPr lang="en-US" sz="4000" b="0" dirty="0" smtClean="0">
                <a:solidFill>
                  <a:schemeClr val="accent4"/>
                </a:solidFill>
              </a:rPr>
              <a:t> Program </a:t>
            </a:r>
            <a:r>
              <a:rPr lang="en-US" sz="4000" b="0" dirty="0" smtClean="0">
                <a:solidFill>
                  <a:schemeClr val="accent4"/>
                </a:solidFill>
                <a:effectLst>
                  <a:outerShdw blurRad="38100" dist="38100" dir="2700000" algn="tl">
                    <a:srgbClr val="000000">
                      <a:alpha val="43137"/>
                    </a:srgbClr>
                  </a:outerShdw>
                </a:effectLst>
              </a:rPr>
              <a:t>(</a:t>
            </a:r>
            <a:r>
              <a:rPr lang="en-US" sz="4000" b="0" dirty="0" smtClean="0">
                <a:solidFill>
                  <a:schemeClr val="accent4"/>
                </a:solidFill>
                <a:effectLst>
                  <a:outerShdw blurRad="50800" dist="38100" dir="2700000" algn="tl" rotWithShape="0">
                    <a:prstClr val="black">
                      <a:alpha val="40000"/>
                    </a:prstClr>
                  </a:outerShdw>
                </a:effectLst>
              </a:rPr>
              <a:t>IUSE</a:t>
            </a:r>
            <a:r>
              <a:rPr lang="en-US" sz="4000" b="0" dirty="0" smtClean="0">
                <a:solidFill>
                  <a:schemeClr val="accent4"/>
                </a:solidFill>
                <a:effectLst>
                  <a:outerShdw blurRad="38100" dist="38100" dir="2700000" algn="tl">
                    <a:srgbClr val="000000">
                      <a:alpha val="43137"/>
                    </a:srgbClr>
                  </a:outerShdw>
                </a:effectLst>
              </a:rPr>
              <a:t>)</a:t>
            </a:r>
            <a:br>
              <a:rPr lang="en-US" sz="4000" b="0" dirty="0" smtClean="0">
                <a:solidFill>
                  <a:schemeClr val="accent4"/>
                </a:solidFill>
                <a:effectLst>
                  <a:outerShdw blurRad="38100" dist="38100" dir="2700000" algn="tl">
                    <a:srgbClr val="000000">
                      <a:alpha val="43137"/>
                    </a:srgbClr>
                  </a:outerShdw>
                </a:effectLst>
              </a:rPr>
            </a:br>
            <a:endParaRPr lang="en-US" sz="4000" b="0" dirty="0">
              <a:solidFill>
                <a:schemeClr val="accent4"/>
              </a:solidFill>
              <a:effectLst>
                <a:outerShdw blurRad="38100" dist="38100" dir="2700000" algn="tl">
                  <a:srgbClr val="000000">
                    <a:alpha val="43137"/>
                  </a:srgbClr>
                </a:outerShdw>
              </a:effectLst>
              <a:latin typeface="Garamond" pitchFamily="18" charset="0"/>
            </a:endParaRPr>
          </a:p>
        </p:txBody>
      </p:sp>
      <p:sp>
        <p:nvSpPr>
          <p:cNvPr id="6" name="Subtitle 6"/>
          <p:cNvSpPr txBox="1">
            <a:spLocks/>
          </p:cNvSpPr>
          <p:nvPr/>
        </p:nvSpPr>
        <p:spPr>
          <a:xfrm>
            <a:off x="609600" y="3200400"/>
            <a:ext cx="8153400" cy="327660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lstStyle>
          <a:p>
            <a:pPr marL="109728" indent="0" algn="ctr">
              <a:spcBef>
                <a:spcPts val="0"/>
              </a:spcBef>
              <a:buNone/>
            </a:pPr>
            <a:r>
              <a:rPr lang="en-US" sz="4000" dirty="0">
                <a:solidFill>
                  <a:srgbClr val="FF6600"/>
                </a:solidFill>
              </a:rPr>
              <a:t>Questions</a:t>
            </a:r>
            <a:r>
              <a:rPr lang="en-US" sz="4000" dirty="0" smtClean="0">
                <a:solidFill>
                  <a:srgbClr val="FF6600"/>
                </a:solidFill>
              </a:rPr>
              <a:t>?</a:t>
            </a:r>
          </a:p>
          <a:p>
            <a:pPr marL="109728" indent="0" algn="ctr">
              <a:spcBef>
                <a:spcPts val="0"/>
              </a:spcBef>
              <a:buNone/>
            </a:pPr>
            <a:endParaRPr lang="en-US" sz="3600" dirty="0">
              <a:solidFill>
                <a:schemeClr val="accent6">
                  <a:lumMod val="50000"/>
                </a:schemeClr>
              </a:solidFill>
            </a:endParaRPr>
          </a:p>
          <a:p>
            <a:pPr marL="109728" indent="0" algn="ctr">
              <a:spcBef>
                <a:spcPts val="0"/>
              </a:spcBef>
              <a:buNone/>
            </a:pPr>
            <a:r>
              <a:rPr lang="en-US" sz="3600" dirty="0">
                <a:solidFill>
                  <a:schemeClr val="accent6">
                    <a:lumMod val="50000"/>
                  </a:schemeClr>
                </a:solidFill>
              </a:rPr>
              <a:t>T</a:t>
            </a:r>
            <a:r>
              <a:rPr lang="en-US" sz="3600" dirty="0" smtClean="0">
                <a:solidFill>
                  <a:schemeClr val="accent6">
                    <a:lumMod val="50000"/>
                  </a:schemeClr>
                </a:solidFill>
              </a:rPr>
              <a:t>ype </a:t>
            </a:r>
            <a:r>
              <a:rPr lang="en-US" sz="3600" dirty="0">
                <a:solidFill>
                  <a:schemeClr val="accent6">
                    <a:lumMod val="50000"/>
                  </a:schemeClr>
                </a:solidFill>
              </a:rPr>
              <a:t>your question into the chat/message box</a:t>
            </a:r>
          </a:p>
          <a:p>
            <a:pPr marL="109728" indent="0" algn="ctr">
              <a:spcBef>
                <a:spcPts val="0"/>
              </a:spcBef>
              <a:buNone/>
            </a:pPr>
            <a:endParaRPr lang="en-US" sz="3600" b="1" dirty="0" smtClean="0">
              <a:solidFill>
                <a:schemeClr val="accent6">
                  <a:lumMod val="50000"/>
                </a:schemeClr>
              </a:solidFill>
              <a:latin typeface="Palatino Linotype" panose="02040502050505030304" pitchFamily="18" charset="0"/>
            </a:endParaRPr>
          </a:p>
        </p:txBody>
      </p:sp>
    </p:spTree>
    <p:extLst>
      <p:ext uri="{BB962C8B-B14F-4D97-AF65-F5344CB8AC3E}">
        <p14:creationId xmlns:p14="http://schemas.microsoft.com/office/powerpoint/2010/main" val="3238501199"/>
      </p:ext>
    </p:extLst>
  </p:cSld>
  <p:clrMapOvr>
    <a:masterClrMapping/>
  </p:clrMapOvr>
  <p:transition xmlns:p14="http://schemas.microsoft.com/office/powerpoint/2010/main" advClick="0" advTm="600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6"/>
          <p:cNvSpPr txBox="1">
            <a:spLocks/>
          </p:cNvSpPr>
          <p:nvPr/>
        </p:nvSpPr>
        <p:spPr>
          <a:xfrm>
            <a:off x="304800" y="685800"/>
            <a:ext cx="8534400" cy="601980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lstStyle>
          <a:p>
            <a:pPr marL="109728" indent="0" algn="ctr">
              <a:spcBef>
                <a:spcPts val="0"/>
              </a:spcBef>
              <a:buNone/>
            </a:pPr>
            <a:endParaRPr lang="en-US" sz="4000" dirty="0" smtClean="0">
              <a:solidFill>
                <a:schemeClr val="accent6">
                  <a:lumMod val="50000"/>
                </a:schemeClr>
              </a:solidFill>
              <a:effectLst>
                <a:outerShdw blurRad="38100" dist="38100" dir="2700000" algn="tl">
                  <a:srgbClr val="000000">
                    <a:alpha val="43137"/>
                  </a:srgbClr>
                </a:outerShdw>
              </a:effectLst>
            </a:endParaRPr>
          </a:p>
          <a:p>
            <a:pPr marL="109728" indent="0" algn="ctr">
              <a:spcBef>
                <a:spcPts val="0"/>
              </a:spcBef>
              <a:buNone/>
            </a:pPr>
            <a:endParaRPr lang="en-US" sz="4000" dirty="0">
              <a:solidFill>
                <a:schemeClr val="accent6">
                  <a:lumMod val="50000"/>
                </a:schemeClr>
              </a:solidFill>
              <a:effectLst>
                <a:outerShdw blurRad="38100" dist="38100" dir="2700000" algn="tl">
                  <a:srgbClr val="000000">
                    <a:alpha val="43137"/>
                  </a:srgbClr>
                </a:outerShdw>
              </a:effectLst>
            </a:endParaRPr>
          </a:p>
          <a:p>
            <a:pPr marL="109728" indent="0" algn="ctr">
              <a:spcBef>
                <a:spcPts val="0"/>
              </a:spcBef>
              <a:buNone/>
            </a:pPr>
            <a:endParaRPr lang="en-US" sz="4000" dirty="0" smtClean="0">
              <a:solidFill>
                <a:schemeClr val="accent6">
                  <a:lumMod val="50000"/>
                </a:schemeClr>
              </a:solidFill>
              <a:effectLst>
                <a:outerShdw blurRad="38100" dist="38100" dir="2700000" algn="tl">
                  <a:srgbClr val="000000">
                    <a:alpha val="43137"/>
                  </a:srgbClr>
                </a:outerShdw>
              </a:effectLst>
            </a:endParaRPr>
          </a:p>
          <a:p>
            <a:pPr marL="109728" indent="0" algn="ctr">
              <a:spcBef>
                <a:spcPts val="0"/>
              </a:spcBef>
              <a:buNone/>
            </a:pPr>
            <a:endParaRPr lang="en-US" sz="4000" b="1" dirty="0" smtClean="0">
              <a:solidFill>
                <a:schemeClr val="accent6">
                  <a:lumMod val="50000"/>
                </a:schemeClr>
              </a:solidFill>
              <a:effectLst>
                <a:outerShdw blurRad="38100" dist="38100" dir="2700000" algn="tl">
                  <a:srgbClr val="000000">
                    <a:alpha val="43137"/>
                  </a:srgbClr>
                </a:outerShdw>
              </a:effectLst>
            </a:endParaRPr>
          </a:p>
          <a:p>
            <a:pPr marL="109728" indent="0" algn="ctr">
              <a:spcBef>
                <a:spcPts val="0"/>
              </a:spcBef>
              <a:buNone/>
            </a:pPr>
            <a:endParaRPr lang="en-US" sz="4000" b="1" dirty="0">
              <a:solidFill>
                <a:schemeClr val="accent6">
                  <a:lumMod val="50000"/>
                </a:schemeClr>
              </a:solidFill>
              <a:effectLst>
                <a:outerShdw blurRad="38100" dist="38100" dir="2700000" algn="tl">
                  <a:srgbClr val="000000">
                    <a:alpha val="43137"/>
                  </a:srgbClr>
                </a:outerShdw>
              </a:effectLst>
            </a:endParaRPr>
          </a:p>
        </p:txBody>
      </p:sp>
      <p:sp>
        <p:nvSpPr>
          <p:cNvPr id="2" name="Rectangle 1"/>
          <p:cNvSpPr/>
          <p:nvPr/>
        </p:nvSpPr>
        <p:spPr>
          <a:xfrm>
            <a:off x="152400" y="381000"/>
            <a:ext cx="8763000" cy="6386364"/>
          </a:xfrm>
          <a:prstGeom prst="rect">
            <a:avLst/>
          </a:prstGeom>
        </p:spPr>
        <p:txBody>
          <a:bodyPr wrap="square">
            <a:spAutoFit/>
          </a:bodyPr>
          <a:lstStyle/>
          <a:p>
            <a:pPr algn="ctr">
              <a:defRPr/>
            </a:pPr>
            <a:r>
              <a:rPr lang="en-US" sz="3400" dirty="0" smtClean="0">
                <a:solidFill>
                  <a:schemeClr val="bg2">
                    <a:lumMod val="25000"/>
                  </a:schemeClr>
                </a:solidFill>
                <a:latin typeface="+mj-lt"/>
              </a:rPr>
              <a:t>Disclaimer</a:t>
            </a:r>
          </a:p>
          <a:p>
            <a:pPr algn="ctr">
              <a:defRPr/>
            </a:pPr>
            <a:endParaRPr lang="en-US" sz="1000" dirty="0" smtClean="0">
              <a:solidFill>
                <a:schemeClr val="bg2">
                  <a:lumMod val="25000"/>
                </a:schemeClr>
              </a:solidFill>
              <a:latin typeface="+mj-lt"/>
            </a:endParaRPr>
          </a:p>
          <a:p>
            <a:pPr marL="457200" indent="-457200">
              <a:buFont typeface="Arial"/>
              <a:buChar char="•"/>
              <a:defRPr/>
            </a:pPr>
            <a:r>
              <a:rPr lang="en-US" sz="2500" dirty="0" smtClean="0">
                <a:solidFill>
                  <a:schemeClr val="bg2">
                    <a:lumMod val="25000"/>
                  </a:schemeClr>
                </a:solidFill>
              </a:rPr>
              <a:t>This </a:t>
            </a:r>
            <a:r>
              <a:rPr lang="en-US" sz="2500" dirty="0">
                <a:solidFill>
                  <a:schemeClr val="bg2">
                    <a:lumMod val="25000"/>
                  </a:schemeClr>
                </a:solidFill>
              </a:rPr>
              <a:t>Webinar represents the opinions of the presenters (Jill Singer and Jeff Ryan) and it is not an official NSF document</a:t>
            </a:r>
          </a:p>
          <a:p>
            <a:pPr marL="457200" indent="-457200">
              <a:buFont typeface="Arial"/>
              <a:buChar char="•"/>
              <a:defRPr/>
            </a:pPr>
            <a:r>
              <a:rPr lang="en-US" sz="2500" dirty="0">
                <a:solidFill>
                  <a:schemeClr val="bg2">
                    <a:lumMod val="25000"/>
                  </a:schemeClr>
                </a:solidFill>
              </a:rPr>
              <a:t>Presenters are former rotators and served as NSF DUE program officers</a:t>
            </a:r>
          </a:p>
          <a:p>
            <a:pPr marL="457200" indent="-457200">
              <a:buFont typeface="Arial"/>
              <a:buChar char="•"/>
              <a:defRPr/>
            </a:pPr>
            <a:r>
              <a:rPr lang="en-US" sz="2500" dirty="0">
                <a:solidFill>
                  <a:schemeClr val="bg2">
                    <a:lumMod val="25000"/>
                  </a:schemeClr>
                </a:solidFill>
              </a:rPr>
              <a:t>In preparing the webinar materials, the presenters have had several discussions with Keith Sverdrup, DUE </a:t>
            </a:r>
            <a:r>
              <a:rPr lang="en-US" sz="2500" dirty="0" smtClean="0">
                <a:solidFill>
                  <a:schemeClr val="bg2">
                    <a:lumMod val="25000"/>
                  </a:schemeClr>
                </a:solidFill>
              </a:rPr>
              <a:t>Geosciences program </a:t>
            </a:r>
            <a:r>
              <a:rPr lang="en-US" sz="2500" dirty="0">
                <a:solidFill>
                  <a:schemeClr val="bg2">
                    <a:lumMod val="25000"/>
                  </a:schemeClr>
                </a:solidFill>
              </a:rPr>
              <a:t>officer</a:t>
            </a:r>
          </a:p>
          <a:p>
            <a:pPr>
              <a:defRPr/>
            </a:pPr>
            <a:endParaRPr lang="en-US" sz="2800" dirty="0">
              <a:solidFill>
                <a:schemeClr val="bg2">
                  <a:lumMod val="25000"/>
                </a:schemeClr>
              </a:solidFill>
            </a:endParaRPr>
          </a:p>
          <a:p>
            <a:pPr>
              <a:defRPr/>
            </a:pPr>
            <a:r>
              <a:rPr lang="en-US" sz="2600" dirty="0">
                <a:solidFill>
                  <a:schemeClr val="bg2">
                    <a:lumMod val="25000"/>
                  </a:schemeClr>
                </a:solidFill>
              </a:rPr>
              <a:t>Keith Sverdrup will answer questions in both Hour 1 and Hour 2 of this webinar. </a:t>
            </a:r>
          </a:p>
          <a:p>
            <a:pPr>
              <a:defRPr/>
            </a:pPr>
            <a:endParaRPr lang="en-US" sz="1100" dirty="0">
              <a:solidFill>
                <a:schemeClr val="tx2"/>
              </a:solidFill>
            </a:endParaRPr>
          </a:p>
          <a:p>
            <a:pPr>
              <a:defRPr/>
            </a:pPr>
            <a:r>
              <a:rPr lang="en-US" sz="2400" dirty="0">
                <a:solidFill>
                  <a:schemeClr val="tx2"/>
                </a:solidFill>
              </a:rPr>
              <a:t>? To submit a question, use the control panel that appears on your screen and type your question into the chat/message box at any time during the webinar.</a:t>
            </a:r>
          </a:p>
        </p:txBody>
      </p:sp>
    </p:spTree>
    <p:extLst>
      <p:ext uri="{BB962C8B-B14F-4D97-AF65-F5344CB8AC3E}">
        <p14:creationId xmlns:p14="http://schemas.microsoft.com/office/powerpoint/2010/main" val="1950607671"/>
      </p:ext>
    </p:extLst>
  </p:cSld>
  <p:clrMapOvr>
    <a:masterClrMapping/>
  </p:clrMapOvr>
  <p:transition xmlns:p14="http://schemas.microsoft.com/office/powerpoint/2010/main" advClick="0" advTm="6000"/>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6"/>
          <p:cNvSpPr txBox="1">
            <a:spLocks/>
          </p:cNvSpPr>
          <p:nvPr/>
        </p:nvSpPr>
        <p:spPr>
          <a:xfrm>
            <a:off x="0" y="1219200"/>
            <a:ext cx="8915400" cy="5638800"/>
          </a:xfrm>
          <a:prstGeom prst="rect">
            <a:avLst/>
          </a:prstGeom>
        </p:spPr>
        <p:txBody>
          <a:bodyPr vert="horz">
            <a:normAutofit fontScale="625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lstStyle>
          <a:p>
            <a:pPr marL="0" indent="0">
              <a:buNone/>
              <a:defRPr/>
            </a:pPr>
            <a:r>
              <a:rPr lang="en-US" sz="4500" dirty="0" smtClean="0">
                <a:solidFill>
                  <a:schemeClr val="bg2">
                    <a:lumMod val="25000"/>
                  </a:schemeClr>
                </a:solidFill>
              </a:rPr>
              <a:t>	Hour </a:t>
            </a:r>
            <a:r>
              <a:rPr lang="en-US" sz="4500" dirty="0">
                <a:solidFill>
                  <a:schemeClr val="bg2">
                    <a:lumMod val="25000"/>
                  </a:schemeClr>
                </a:solidFill>
              </a:rPr>
              <a:t>1:</a:t>
            </a:r>
          </a:p>
          <a:p>
            <a:pPr marL="914400" lvl="1" indent="-457200">
              <a:buFont typeface="Arial"/>
              <a:buChar char="•"/>
              <a:defRPr/>
            </a:pPr>
            <a:r>
              <a:rPr lang="en-US" sz="3800" dirty="0">
                <a:solidFill>
                  <a:schemeClr val="bg2">
                    <a:lumMod val="25000"/>
                  </a:schemeClr>
                </a:solidFill>
              </a:rPr>
              <a:t>Introduction to </a:t>
            </a:r>
            <a:r>
              <a:rPr lang="en-US" sz="3800" dirty="0" smtClean="0">
                <a:solidFill>
                  <a:schemeClr val="bg2">
                    <a:lumMod val="25000"/>
                  </a:schemeClr>
                </a:solidFill>
              </a:rPr>
              <a:t>IUSE - </a:t>
            </a:r>
            <a:r>
              <a:rPr lang="en-US" sz="3800" dirty="0">
                <a:solidFill>
                  <a:schemeClr val="bg2">
                    <a:lumMod val="25000"/>
                  </a:schemeClr>
                </a:solidFill>
              </a:rPr>
              <a:t>EHR Program</a:t>
            </a:r>
          </a:p>
          <a:p>
            <a:pPr marL="914400" lvl="1" indent="-457200">
              <a:buFont typeface="Arial"/>
              <a:buChar char="•"/>
              <a:defRPr/>
            </a:pPr>
            <a:r>
              <a:rPr lang="en-US" sz="3800" dirty="0">
                <a:solidFill>
                  <a:schemeClr val="bg2">
                    <a:lumMod val="25000"/>
                  </a:schemeClr>
                </a:solidFill>
              </a:rPr>
              <a:t>Program description</a:t>
            </a:r>
          </a:p>
          <a:p>
            <a:pPr marL="914400" lvl="1" indent="-457200">
              <a:buFont typeface="Arial"/>
              <a:buChar char="•"/>
              <a:defRPr/>
            </a:pPr>
            <a:r>
              <a:rPr lang="en-US" sz="3800" dirty="0">
                <a:solidFill>
                  <a:schemeClr val="bg2">
                    <a:lumMod val="25000"/>
                  </a:schemeClr>
                </a:solidFill>
              </a:rPr>
              <a:t>Review criteria</a:t>
            </a:r>
          </a:p>
          <a:p>
            <a:pPr marL="914400" lvl="1" indent="-457200">
              <a:buFont typeface="Arial"/>
              <a:buChar char="•"/>
              <a:defRPr/>
            </a:pPr>
            <a:r>
              <a:rPr lang="en-US" sz="3800" dirty="0">
                <a:solidFill>
                  <a:schemeClr val="bg2">
                    <a:lumMod val="25000"/>
                  </a:schemeClr>
                </a:solidFill>
              </a:rPr>
              <a:t>Proposal preparation advice</a:t>
            </a:r>
          </a:p>
          <a:p>
            <a:pPr marL="914400" lvl="1" indent="-457200">
              <a:buFont typeface="Arial"/>
              <a:buChar char="•"/>
              <a:defRPr/>
            </a:pPr>
            <a:r>
              <a:rPr lang="en-US" sz="3800" dirty="0">
                <a:solidFill>
                  <a:schemeClr val="bg2">
                    <a:lumMod val="25000"/>
                  </a:schemeClr>
                </a:solidFill>
              </a:rPr>
              <a:t>Q&amp;A #1</a:t>
            </a:r>
          </a:p>
          <a:p>
            <a:pPr>
              <a:defRPr/>
            </a:pPr>
            <a:endParaRPr lang="en-US" sz="3500" dirty="0">
              <a:solidFill>
                <a:schemeClr val="bg2">
                  <a:lumMod val="25000"/>
                </a:schemeClr>
              </a:solidFill>
            </a:endParaRPr>
          </a:p>
          <a:p>
            <a:pPr marL="0" indent="0">
              <a:buNone/>
              <a:defRPr/>
            </a:pPr>
            <a:r>
              <a:rPr lang="en-US" sz="4500" dirty="0">
                <a:solidFill>
                  <a:schemeClr val="bg2">
                    <a:lumMod val="25000"/>
                  </a:schemeClr>
                </a:solidFill>
              </a:rPr>
              <a:t>	</a:t>
            </a:r>
            <a:r>
              <a:rPr lang="en-US" sz="4500" dirty="0" smtClean="0">
                <a:solidFill>
                  <a:schemeClr val="bg2">
                    <a:lumMod val="25000"/>
                  </a:schemeClr>
                </a:solidFill>
              </a:rPr>
              <a:t>Hour </a:t>
            </a:r>
            <a:r>
              <a:rPr lang="en-US" sz="4500" dirty="0">
                <a:solidFill>
                  <a:schemeClr val="bg2">
                    <a:lumMod val="25000"/>
                  </a:schemeClr>
                </a:solidFill>
              </a:rPr>
              <a:t>2:</a:t>
            </a:r>
          </a:p>
          <a:p>
            <a:pPr lvl="2" indent="-457200">
              <a:spcBef>
                <a:spcPct val="0"/>
              </a:spcBef>
              <a:buFont typeface="Arial"/>
              <a:buChar char="•"/>
              <a:defRPr/>
            </a:pPr>
            <a:r>
              <a:rPr lang="en-US" sz="3800" dirty="0">
                <a:solidFill>
                  <a:schemeClr val="bg2">
                    <a:lumMod val="25000"/>
                  </a:schemeClr>
                </a:solidFill>
              </a:rPr>
              <a:t>Why it is important to submit an IUSE </a:t>
            </a:r>
            <a:r>
              <a:rPr lang="en-US" sz="3800" dirty="0" smtClean="0">
                <a:solidFill>
                  <a:schemeClr val="bg2">
                    <a:lumMod val="25000"/>
                  </a:schemeClr>
                </a:solidFill>
              </a:rPr>
              <a:t>- </a:t>
            </a:r>
            <a:r>
              <a:rPr lang="en-US" sz="3800" dirty="0">
                <a:solidFill>
                  <a:schemeClr val="bg2">
                    <a:lumMod val="25000"/>
                  </a:schemeClr>
                </a:solidFill>
              </a:rPr>
              <a:t>EHR proposal</a:t>
            </a:r>
          </a:p>
          <a:p>
            <a:pPr lvl="2" indent="-457200">
              <a:spcBef>
                <a:spcPct val="0"/>
              </a:spcBef>
              <a:buFont typeface="Arial"/>
              <a:buChar char="•"/>
              <a:defRPr/>
            </a:pPr>
            <a:r>
              <a:rPr lang="en-US" sz="3800" dirty="0">
                <a:solidFill>
                  <a:schemeClr val="bg2">
                    <a:lumMod val="25000"/>
                  </a:schemeClr>
                </a:solidFill>
              </a:rPr>
              <a:t>Geoscience topics of special interest</a:t>
            </a:r>
          </a:p>
          <a:p>
            <a:pPr lvl="2" indent="-457200">
              <a:spcBef>
                <a:spcPct val="0"/>
              </a:spcBef>
              <a:buFont typeface="Arial"/>
              <a:buChar char="•"/>
              <a:defRPr/>
            </a:pPr>
            <a:r>
              <a:rPr lang="en-US" sz="3800" dirty="0">
                <a:solidFill>
                  <a:schemeClr val="bg2">
                    <a:lumMod val="25000"/>
                  </a:schemeClr>
                </a:solidFill>
              </a:rPr>
              <a:t>Geoscience </a:t>
            </a:r>
            <a:r>
              <a:rPr lang="en-US" sz="3800" dirty="0" smtClean="0">
                <a:solidFill>
                  <a:schemeClr val="bg2">
                    <a:lumMod val="25000"/>
                  </a:schemeClr>
                </a:solidFill>
              </a:rPr>
              <a:t>tips and other advice</a:t>
            </a:r>
            <a:endParaRPr lang="en-US" sz="3800" dirty="0">
              <a:solidFill>
                <a:schemeClr val="bg2">
                  <a:lumMod val="25000"/>
                </a:schemeClr>
              </a:solidFill>
            </a:endParaRPr>
          </a:p>
          <a:p>
            <a:pPr lvl="2" indent="-457200">
              <a:spcBef>
                <a:spcPct val="0"/>
              </a:spcBef>
              <a:buFont typeface="Arial"/>
              <a:buChar char="•"/>
              <a:defRPr/>
            </a:pPr>
            <a:r>
              <a:rPr lang="en-US" sz="3800" dirty="0" smtClean="0">
                <a:solidFill>
                  <a:schemeClr val="bg2">
                    <a:lumMod val="25000"/>
                  </a:schemeClr>
                </a:solidFill>
              </a:rPr>
              <a:t>Q</a:t>
            </a:r>
            <a:r>
              <a:rPr lang="en-US" sz="3800" dirty="0">
                <a:solidFill>
                  <a:schemeClr val="bg2">
                    <a:lumMod val="25000"/>
                  </a:schemeClr>
                </a:solidFill>
              </a:rPr>
              <a:t>&amp;A#2</a:t>
            </a:r>
          </a:p>
          <a:p>
            <a:pPr>
              <a:defRPr/>
            </a:pPr>
            <a:endParaRPr lang="en-US" sz="3400" dirty="0">
              <a:solidFill>
                <a:schemeClr val="bg2">
                  <a:lumMod val="25000"/>
                </a:schemeClr>
              </a:solidFill>
            </a:endParaRPr>
          </a:p>
          <a:p>
            <a:pPr>
              <a:defRPr/>
            </a:pPr>
            <a:r>
              <a:rPr lang="en-US" sz="3700" dirty="0" smtClean="0">
                <a:solidFill>
                  <a:srgbClr val="FF0000"/>
                </a:solidFill>
              </a:rPr>
              <a:t>? </a:t>
            </a:r>
            <a:r>
              <a:rPr lang="en-US" sz="3700" dirty="0">
                <a:solidFill>
                  <a:srgbClr val="FF0000"/>
                </a:solidFill>
              </a:rPr>
              <a:t>To submit a question, use the control panel that appears on your screen and type your question into the chat/message box at any time</a:t>
            </a:r>
            <a:r>
              <a:rPr lang="en-US" sz="3700" dirty="0" smtClean="0">
                <a:solidFill>
                  <a:srgbClr val="FF0000"/>
                </a:solidFill>
              </a:rPr>
              <a:t>.</a:t>
            </a:r>
          </a:p>
          <a:p>
            <a:pPr marL="109728" indent="0" algn="ctr">
              <a:spcBef>
                <a:spcPts val="0"/>
              </a:spcBef>
              <a:buNone/>
            </a:pPr>
            <a:endParaRPr lang="en-US" sz="4000" dirty="0" smtClean="0">
              <a:solidFill>
                <a:schemeClr val="accent6">
                  <a:lumMod val="50000"/>
                </a:schemeClr>
              </a:solidFill>
              <a:effectLst>
                <a:outerShdw blurRad="38100" dist="38100" dir="2700000" algn="tl">
                  <a:srgbClr val="000000">
                    <a:alpha val="43137"/>
                  </a:srgbClr>
                </a:outerShdw>
              </a:effectLst>
            </a:endParaRPr>
          </a:p>
          <a:p>
            <a:pPr marL="109728" indent="0" algn="ctr">
              <a:spcBef>
                <a:spcPts val="0"/>
              </a:spcBef>
              <a:buNone/>
            </a:pPr>
            <a:endParaRPr lang="en-US" sz="4000" dirty="0" smtClean="0">
              <a:solidFill>
                <a:schemeClr val="accent6">
                  <a:lumMod val="50000"/>
                </a:schemeClr>
              </a:solidFill>
              <a:effectLst>
                <a:outerShdw blurRad="38100" dist="38100" dir="2700000" algn="tl">
                  <a:srgbClr val="000000">
                    <a:alpha val="43137"/>
                  </a:srgbClr>
                </a:outerShdw>
              </a:effectLst>
            </a:endParaRPr>
          </a:p>
          <a:p>
            <a:pPr marL="109728" indent="0" algn="ctr">
              <a:spcBef>
                <a:spcPts val="0"/>
              </a:spcBef>
              <a:buNone/>
            </a:pPr>
            <a:endParaRPr lang="en-US" sz="4000" b="1" dirty="0" smtClean="0">
              <a:solidFill>
                <a:schemeClr val="accent6">
                  <a:lumMod val="50000"/>
                </a:schemeClr>
              </a:solidFill>
              <a:effectLst>
                <a:outerShdw blurRad="38100" dist="38100" dir="2700000" algn="tl">
                  <a:srgbClr val="000000">
                    <a:alpha val="43137"/>
                  </a:srgbClr>
                </a:outerShdw>
              </a:effectLst>
            </a:endParaRPr>
          </a:p>
          <a:p>
            <a:pPr marL="109728" indent="0" algn="ctr">
              <a:spcBef>
                <a:spcPts val="0"/>
              </a:spcBef>
              <a:buNone/>
            </a:pPr>
            <a:endParaRPr lang="en-US" sz="4000" b="1" dirty="0">
              <a:solidFill>
                <a:schemeClr val="accent6">
                  <a:lumMod val="50000"/>
                </a:schemeClr>
              </a:solidFill>
              <a:effectLst>
                <a:outerShdw blurRad="38100" dist="38100" dir="2700000" algn="tl">
                  <a:srgbClr val="000000">
                    <a:alpha val="43137"/>
                  </a:srgbClr>
                </a:outerShdw>
              </a:effectLst>
            </a:endParaRPr>
          </a:p>
        </p:txBody>
      </p:sp>
      <p:sp>
        <p:nvSpPr>
          <p:cNvPr id="2" name="TextBox 1"/>
          <p:cNvSpPr txBox="1"/>
          <p:nvPr/>
        </p:nvSpPr>
        <p:spPr>
          <a:xfrm>
            <a:off x="2597702" y="381000"/>
            <a:ext cx="3149495" cy="615553"/>
          </a:xfrm>
          <a:prstGeom prst="rect">
            <a:avLst/>
          </a:prstGeom>
          <a:noFill/>
        </p:spPr>
        <p:txBody>
          <a:bodyPr wrap="none" rtlCol="0">
            <a:spAutoFit/>
          </a:bodyPr>
          <a:lstStyle/>
          <a:p>
            <a:r>
              <a:rPr lang="en-US" sz="3400" dirty="0">
                <a:solidFill>
                  <a:schemeClr val="bg2">
                    <a:lumMod val="25000"/>
                  </a:schemeClr>
                </a:solidFill>
                <a:latin typeface="+mj-lt"/>
              </a:rPr>
              <a:t>Webinar Topi</a:t>
            </a:r>
            <a:r>
              <a:rPr lang="en-US" sz="3400" dirty="0">
                <a:solidFill>
                  <a:schemeClr val="accent3"/>
                </a:solidFill>
                <a:latin typeface="+mj-lt"/>
              </a:rPr>
              <a:t>c</a:t>
            </a:r>
            <a:r>
              <a:rPr lang="en-US" sz="3400" dirty="0">
                <a:solidFill>
                  <a:schemeClr val="bg2">
                    <a:lumMod val="25000"/>
                  </a:schemeClr>
                </a:solidFill>
                <a:latin typeface="+mj-lt"/>
              </a:rPr>
              <a:t>s</a:t>
            </a:r>
            <a:endParaRPr lang="en-US" sz="3400" dirty="0">
              <a:latin typeface="+mj-lt"/>
            </a:endParaRPr>
          </a:p>
        </p:txBody>
      </p:sp>
    </p:spTree>
    <p:extLst>
      <p:ext uri="{BB962C8B-B14F-4D97-AF65-F5344CB8AC3E}">
        <p14:creationId xmlns:p14="http://schemas.microsoft.com/office/powerpoint/2010/main" val="446358911"/>
      </p:ext>
    </p:extLst>
  </p:cSld>
  <p:clrMapOvr>
    <a:masterClrMapping/>
  </p:clrMapOvr>
  <p:transition xmlns:p14="http://schemas.microsoft.com/office/powerpoint/2010/main" advClick="0" advTm="6000"/>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457200"/>
            <a:ext cx="9144000" cy="838200"/>
          </a:xfrm>
        </p:spPr>
        <p:txBody>
          <a:bodyPr>
            <a:normAutofit/>
          </a:bodyPr>
          <a:lstStyle/>
          <a:p>
            <a:pPr algn="ctr"/>
            <a:r>
              <a:rPr lang="en-US" sz="3400" dirty="0" smtClean="0">
                <a:solidFill>
                  <a:schemeClr val="accent4"/>
                </a:solidFill>
                <a:effectLst/>
              </a:rPr>
              <a:t>IUSE - EHR Program</a:t>
            </a:r>
            <a:endParaRPr lang="en-US" sz="3400" b="1" dirty="0">
              <a:solidFill>
                <a:schemeClr val="accent4"/>
              </a:solidFill>
              <a:effectLst/>
            </a:endParaRPr>
          </a:p>
        </p:txBody>
      </p:sp>
      <p:sp>
        <p:nvSpPr>
          <p:cNvPr id="3" name="Rectangle 2"/>
          <p:cNvSpPr/>
          <p:nvPr/>
        </p:nvSpPr>
        <p:spPr>
          <a:xfrm>
            <a:off x="152400" y="1735991"/>
            <a:ext cx="8610600" cy="3908762"/>
          </a:xfrm>
          <a:prstGeom prst="rect">
            <a:avLst/>
          </a:prstGeom>
        </p:spPr>
        <p:txBody>
          <a:bodyPr wrap="square">
            <a:spAutoFit/>
          </a:bodyPr>
          <a:lstStyle/>
          <a:p>
            <a:pPr marL="914400" lvl="1" indent="-457200">
              <a:spcAft>
                <a:spcPts val="1200"/>
              </a:spcAft>
              <a:buFont typeface="Arial" panose="020B0604020202020204" pitchFamily="34" charset="0"/>
              <a:buChar char="•"/>
            </a:pPr>
            <a:r>
              <a:rPr lang="en-US" sz="2600" dirty="0" smtClean="0"/>
              <a:t>Broadening participation by increasing the number and diversity of STEM majors</a:t>
            </a:r>
          </a:p>
          <a:p>
            <a:pPr marL="914400" lvl="1" indent="-457200">
              <a:spcAft>
                <a:spcPts val="1200"/>
              </a:spcAft>
              <a:buFont typeface="Arial" panose="020B0604020202020204" pitchFamily="34" charset="0"/>
              <a:buChar char="•"/>
            </a:pPr>
            <a:r>
              <a:rPr lang="en-US" sz="2600" dirty="0" smtClean="0"/>
              <a:t>Develop the professional STEM workforce</a:t>
            </a:r>
          </a:p>
          <a:p>
            <a:pPr marL="914400" lvl="1" indent="-457200">
              <a:spcAft>
                <a:spcPts val="1200"/>
              </a:spcAft>
              <a:buFont typeface="Arial" panose="020B0604020202020204" pitchFamily="34" charset="0"/>
              <a:buChar char="•"/>
            </a:pPr>
            <a:r>
              <a:rPr lang="en-US" sz="2600" dirty="0" smtClean="0"/>
              <a:t>Contribute to a STEM-literate society</a:t>
            </a:r>
          </a:p>
          <a:p>
            <a:pPr marL="914400" lvl="1" indent="-457200">
              <a:spcAft>
                <a:spcPts val="1200"/>
              </a:spcAft>
              <a:buFont typeface="Arial" panose="020B0604020202020204" pitchFamily="34" charset="0"/>
              <a:buChar char="•"/>
            </a:pPr>
            <a:r>
              <a:rPr lang="en-US" sz="2600" dirty="0" smtClean="0">
                <a:solidFill>
                  <a:srgbClr val="D2533C"/>
                </a:solidFill>
              </a:rPr>
              <a:t>Foster widespread use of evidence-based resources and pedagogies</a:t>
            </a:r>
          </a:p>
          <a:p>
            <a:pPr marL="914400" lvl="1" indent="-457200">
              <a:spcAft>
                <a:spcPts val="1200"/>
              </a:spcAft>
              <a:buFont typeface="Arial" panose="020B0604020202020204" pitchFamily="34" charset="0"/>
              <a:buChar char="•"/>
            </a:pPr>
            <a:r>
              <a:rPr lang="en-US" sz="2600" dirty="0" smtClean="0">
                <a:solidFill>
                  <a:srgbClr val="D2533C"/>
                </a:solidFill>
              </a:rPr>
              <a:t>Build new knowledge about evidence-based strategies and disseminating best practices</a:t>
            </a:r>
            <a:endParaRPr lang="en-US" sz="2600" dirty="0"/>
          </a:p>
        </p:txBody>
      </p:sp>
    </p:spTree>
    <p:extLst>
      <p:ext uri="{BB962C8B-B14F-4D97-AF65-F5344CB8AC3E}">
        <p14:creationId xmlns:p14="http://schemas.microsoft.com/office/powerpoint/2010/main" val="2183803913"/>
      </p:ext>
    </p:extLst>
  </p:cSld>
  <p:clrMapOvr>
    <a:masterClrMapping/>
  </p:clrMapOvr>
  <p:transition xmlns:p14="http://schemas.microsoft.com/office/powerpoint/2010/main" advClick="0" advTm="6000"/>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1066800"/>
            <a:ext cx="9144000" cy="1143000"/>
          </a:xfrm>
        </p:spPr>
        <p:txBody>
          <a:bodyPr>
            <a:normAutofit/>
          </a:bodyPr>
          <a:lstStyle/>
          <a:p>
            <a:pPr algn="ctr"/>
            <a:r>
              <a:rPr lang="en-US" sz="3400" dirty="0" smtClean="0">
                <a:solidFill>
                  <a:schemeClr val="accent4"/>
                </a:solidFill>
                <a:effectLst/>
              </a:rPr>
              <a:t>IUSE - EHR supports 2 </a:t>
            </a:r>
            <a:r>
              <a:rPr lang="en-US" sz="3400" dirty="0">
                <a:solidFill>
                  <a:schemeClr val="accent4"/>
                </a:solidFill>
                <a:effectLst/>
              </a:rPr>
              <a:t>NSF strategic goals:</a:t>
            </a:r>
            <a:endParaRPr lang="en-US" sz="3400" b="1" dirty="0">
              <a:solidFill>
                <a:schemeClr val="accent4"/>
              </a:solidFill>
              <a:effectLst/>
            </a:endParaRPr>
          </a:p>
        </p:txBody>
      </p:sp>
      <p:sp>
        <p:nvSpPr>
          <p:cNvPr id="3" name="Rectangle 2"/>
          <p:cNvSpPr/>
          <p:nvPr/>
        </p:nvSpPr>
        <p:spPr>
          <a:xfrm>
            <a:off x="228600" y="2362200"/>
            <a:ext cx="8686800" cy="3539431"/>
          </a:xfrm>
          <a:prstGeom prst="rect">
            <a:avLst/>
          </a:prstGeom>
        </p:spPr>
        <p:txBody>
          <a:bodyPr wrap="square">
            <a:spAutoFit/>
          </a:bodyPr>
          <a:lstStyle/>
          <a:p>
            <a:pPr marL="457200" indent="-457200" algn="ctr">
              <a:buFont typeface="Wingdings" charset="2"/>
              <a:buChar char="Ø"/>
            </a:pPr>
            <a:r>
              <a:rPr lang="en-US" sz="2800" dirty="0" smtClean="0"/>
              <a:t>Transform </a:t>
            </a:r>
            <a:r>
              <a:rPr lang="en-US" sz="2800" dirty="0"/>
              <a:t>the </a:t>
            </a:r>
            <a:r>
              <a:rPr lang="en-US" sz="2800" dirty="0" smtClean="0"/>
              <a:t>frontiers </a:t>
            </a:r>
            <a:r>
              <a:rPr lang="en-US" sz="2800" dirty="0"/>
              <a:t>of </a:t>
            </a:r>
            <a:r>
              <a:rPr lang="en-US" sz="2800" dirty="0" smtClean="0"/>
              <a:t>science </a:t>
            </a:r>
            <a:r>
              <a:rPr lang="en-US" sz="2800" dirty="0"/>
              <a:t>and </a:t>
            </a:r>
            <a:r>
              <a:rPr lang="en-US" sz="2800" dirty="0" smtClean="0"/>
              <a:t>engineering</a:t>
            </a:r>
            <a:endParaRPr lang="en-US" sz="2800" dirty="0"/>
          </a:p>
          <a:p>
            <a:pPr lvl="1"/>
            <a:endParaRPr lang="en-US" sz="2800" dirty="0" smtClean="0"/>
          </a:p>
          <a:p>
            <a:pPr marL="914400" lvl="1" indent="-457200">
              <a:buFont typeface="Arial" panose="020B0604020202020204" pitchFamily="34" charset="0"/>
              <a:buChar char="•"/>
            </a:pPr>
            <a:r>
              <a:rPr lang="en-US" sz="2800" dirty="0" smtClean="0"/>
              <a:t>Supporting </a:t>
            </a:r>
            <a:r>
              <a:rPr lang="en-US" sz="2800" dirty="0"/>
              <a:t>fundamental, high-risk and potentially transformative research in s</a:t>
            </a:r>
            <a:r>
              <a:rPr lang="en-US" sz="2800" dirty="0" smtClean="0"/>
              <a:t>cience and engineering</a:t>
            </a:r>
            <a:endParaRPr lang="en-US" sz="2800" dirty="0"/>
          </a:p>
          <a:p>
            <a:pPr marL="914400" lvl="1" indent="-457200">
              <a:buFont typeface="Arial" panose="020B0604020202020204" pitchFamily="34" charset="0"/>
              <a:buChar char="•"/>
            </a:pPr>
            <a:endParaRPr lang="en-US" sz="2800" dirty="0" smtClean="0"/>
          </a:p>
          <a:p>
            <a:pPr marL="914400" lvl="1" indent="-457200">
              <a:buFont typeface="Arial" panose="020B0604020202020204" pitchFamily="34" charset="0"/>
              <a:buChar char="•"/>
            </a:pPr>
            <a:r>
              <a:rPr lang="en-US" sz="2800" dirty="0" smtClean="0"/>
              <a:t>Education </a:t>
            </a:r>
            <a:r>
              <a:rPr lang="en-US" sz="2800" dirty="0"/>
              <a:t>of the next generation of the STEM workforce to continue this transformation </a:t>
            </a:r>
          </a:p>
        </p:txBody>
      </p:sp>
    </p:spTree>
    <p:extLst>
      <p:ext uri="{BB962C8B-B14F-4D97-AF65-F5344CB8AC3E}">
        <p14:creationId xmlns:p14="http://schemas.microsoft.com/office/powerpoint/2010/main" val="4233413281"/>
      </p:ext>
    </p:extLst>
  </p:cSld>
  <p:clrMapOvr>
    <a:masterClrMapping/>
  </p:clrMapOvr>
  <p:transition xmlns:p14="http://schemas.microsoft.com/office/powerpoint/2010/main" advClick="0" advTm="6000"/>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1066800"/>
            <a:ext cx="9144000" cy="1143000"/>
          </a:xfrm>
        </p:spPr>
        <p:txBody>
          <a:bodyPr>
            <a:normAutofit/>
          </a:bodyPr>
          <a:lstStyle/>
          <a:p>
            <a:pPr algn="ctr"/>
            <a:r>
              <a:rPr lang="en-US" sz="3400" dirty="0" smtClean="0">
                <a:solidFill>
                  <a:schemeClr val="accent4"/>
                </a:solidFill>
                <a:effectLst/>
              </a:rPr>
              <a:t>IUSE - EHR supports 2 </a:t>
            </a:r>
            <a:r>
              <a:rPr lang="en-US" sz="3400" dirty="0">
                <a:solidFill>
                  <a:schemeClr val="accent4"/>
                </a:solidFill>
                <a:effectLst/>
              </a:rPr>
              <a:t>NSF strategic goals:</a:t>
            </a:r>
            <a:endParaRPr lang="en-US" sz="3400" b="1" dirty="0">
              <a:solidFill>
                <a:schemeClr val="accent4"/>
              </a:solidFill>
              <a:effectLst/>
            </a:endParaRPr>
          </a:p>
        </p:txBody>
      </p:sp>
      <p:sp>
        <p:nvSpPr>
          <p:cNvPr id="6" name="Rectangle 5"/>
          <p:cNvSpPr/>
          <p:nvPr/>
        </p:nvSpPr>
        <p:spPr>
          <a:xfrm>
            <a:off x="-11575" y="2284587"/>
            <a:ext cx="8774575" cy="3816429"/>
          </a:xfrm>
          <a:prstGeom prst="rect">
            <a:avLst/>
          </a:prstGeom>
        </p:spPr>
        <p:txBody>
          <a:bodyPr wrap="square">
            <a:spAutoFit/>
          </a:bodyPr>
          <a:lstStyle/>
          <a:p>
            <a:pPr marL="457200" indent="-457200" algn="ctr">
              <a:buFont typeface="Wingdings" charset="2"/>
              <a:buChar char="Ø"/>
            </a:pPr>
            <a:r>
              <a:rPr lang="en-US" sz="2800" dirty="0" smtClean="0"/>
              <a:t>Stimulate </a:t>
            </a:r>
            <a:r>
              <a:rPr lang="en-US" sz="2800" dirty="0"/>
              <a:t>i</a:t>
            </a:r>
            <a:r>
              <a:rPr lang="en-US" sz="2800" dirty="0" smtClean="0"/>
              <a:t>nnovation </a:t>
            </a:r>
            <a:r>
              <a:rPr lang="en-US" sz="2800" dirty="0"/>
              <a:t>and </a:t>
            </a:r>
            <a:r>
              <a:rPr lang="en-US" sz="2800" dirty="0" smtClean="0"/>
              <a:t>address </a:t>
            </a:r>
            <a:r>
              <a:rPr lang="en-US" sz="2800" dirty="0"/>
              <a:t>s</a:t>
            </a:r>
            <a:r>
              <a:rPr lang="en-US" sz="2800" dirty="0" smtClean="0"/>
              <a:t>ocietal </a:t>
            </a:r>
            <a:r>
              <a:rPr lang="en-US" sz="2800" dirty="0"/>
              <a:t>n</a:t>
            </a:r>
            <a:r>
              <a:rPr lang="en-US" sz="2800" dirty="0" smtClean="0"/>
              <a:t>eeds </a:t>
            </a:r>
            <a:r>
              <a:rPr lang="en-US" sz="2800" dirty="0"/>
              <a:t>through </a:t>
            </a:r>
            <a:r>
              <a:rPr lang="en-US" sz="2800" dirty="0" smtClean="0"/>
              <a:t>research </a:t>
            </a:r>
            <a:r>
              <a:rPr lang="en-US" sz="2800" dirty="0"/>
              <a:t>and </a:t>
            </a:r>
            <a:r>
              <a:rPr lang="en-US" sz="2800" dirty="0" smtClean="0"/>
              <a:t>education</a:t>
            </a:r>
            <a:endParaRPr lang="en-US" sz="2800" dirty="0"/>
          </a:p>
          <a:p>
            <a:pPr lvl="1"/>
            <a:endParaRPr lang="en-US" sz="2800" dirty="0" smtClean="0"/>
          </a:p>
          <a:p>
            <a:pPr marL="914400" lvl="1" indent="-457200">
              <a:buFont typeface="Arial" panose="020B0604020202020204" pitchFamily="34" charset="0"/>
              <a:buChar char="•"/>
            </a:pPr>
            <a:r>
              <a:rPr lang="en-US" sz="2800" dirty="0"/>
              <a:t>S</a:t>
            </a:r>
            <a:r>
              <a:rPr lang="en-US" sz="2800" dirty="0" smtClean="0"/>
              <a:t>upports </a:t>
            </a:r>
            <a:r>
              <a:rPr lang="en-US" sz="2800" dirty="0"/>
              <a:t>research and development on STEM </a:t>
            </a:r>
            <a:r>
              <a:rPr lang="en-US" sz="2800" dirty="0" smtClean="0"/>
              <a:t>education</a:t>
            </a:r>
          </a:p>
          <a:p>
            <a:pPr lvl="1"/>
            <a:r>
              <a:rPr lang="en-US" sz="2800" dirty="0" smtClean="0"/>
              <a:t> </a:t>
            </a:r>
            <a:endParaRPr lang="en-US" sz="2800" dirty="0"/>
          </a:p>
          <a:p>
            <a:pPr marL="914400" lvl="1" indent="-457200">
              <a:buFont typeface="Arial" panose="020B0604020202020204" pitchFamily="34" charset="0"/>
              <a:buChar char="•"/>
            </a:pPr>
            <a:r>
              <a:rPr lang="en-US" sz="2800" dirty="0"/>
              <a:t>P</a:t>
            </a:r>
            <a:r>
              <a:rPr lang="en-US" sz="2800" dirty="0" smtClean="0"/>
              <a:t>repare </a:t>
            </a:r>
            <a:r>
              <a:rPr lang="en-US" sz="2800" dirty="0"/>
              <a:t>a diverse, globally competent STEM workforce and a STEM-literate citizenry </a:t>
            </a:r>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1384701671"/>
      </p:ext>
    </p:extLst>
  </p:cSld>
  <p:clrMapOvr>
    <a:masterClrMapping/>
  </p:clrMapOvr>
  <p:transition xmlns:p14="http://schemas.microsoft.com/office/powerpoint/2010/main" advClick="0" advTm="6000"/>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
          <p:cNvSpPr>
            <a:spLocks noGrp="1"/>
          </p:cNvSpPr>
          <p:nvPr>
            <p:ph idx="1"/>
          </p:nvPr>
        </p:nvSpPr>
        <p:spPr>
          <a:xfrm>
            <a:off x="304800" y="914400"/>
            <a:ext cx="8763000" cy="5166360"/>
          </a:xfrm>
        </p:spPr>
        <p:txBody>
          <a:bodyPr>
            <a:normAutofit fontScale="92500" lnSpcReduction="10000"/>
          </a:bodyPr>
          <a:lstStyle/>
          <a:p>
            <a:pPr marL="60325" indent="0">
              <a:buNone/>
            </a:pPr>
            <a:r>
              <a:rPr lang="en-US" sz="3200" b="1" dirty="0" smtClean="0">
                <a:solidFill>
                  <a:schemeClr val="accent4"/>
                </a:solidFill>
              </a:rPr>
              <a:t>Collectively, IUSE - EHR projects will</a:t>
            </a:r>
            <a:endParaRPr lang="en-US" sz="3200" b="1" i="1" dirty="0" smtClean="0">
              <a:solidFill>
                <a:schemeClr val="accent4"/>
              </a:solidFill>
            </a:endParaRPr>
          </a:p>
          <a:p>
            <a:pPr marL="60325" indent="0">
              <a:buNone/>
            </a:pPr>
            <a:endParaRPr lang="en-US" sz="1000" dirty="0" smtClean="0"/>
          </a:p>
          <a:p>
            <a:pPr marL="458788" indent="-334963"/>
            <a:r>
              <a:rPr lang="en-US" sz="2800" dirty="0" smtClean="0"/>
              <a:t>Increase </a:t>
            </a:r>
            <a:r>
              <a:rPr lang="en-US" sz="2800" dirty="0"/>
              <a:t>student retention in </a:t>
            </a:r>
            <a:r>
              <a:rPr lang="en-US" sz="2800" dirty="0" smtClean="0"/>
              <a:t>STEM</a:t>
            </a:r>
          </a:p>
          <a:p>
            <a:pPr marL="123825" indent="0">
              <a:buNone/>
            </a:pPr>
            <a:endParaRPr lang="en-US" sz="1100" dirty="0" smtClean="0"/>
          </a:p>
          <a:p>
            <a:pPr marL="458788" indent="-334963"/>
            <a:r>
              <a:rPr lang="en-US" sz="2800" dirty="0" smtClean="0"/>
              <a:t>Prepare students to </a:t>
            </a:r>
            <a:r>
              <a:rPr lang="en-US" sz="2800" dirty="0"/>
              <a:t>participate in science for </a:t>
            </a:r>
            <a:r>
              <a:rPr lang="en-US" sz="2800" dirty="0" smtClean="0"/>
              <a:t>tomorrow</a:t>
            </a:r>
          </a:p>
          <a:p>
            <a:pPr marL="123825" indent="0">
              <a:buNone/>
            </a:pPr>
            <a:endParaRPr lang="en-US" sz="1100" dirty="0" smtClean="0"/>
          </a:p>
          <a:p>
            <a:pPr marL="458788" indent="-334963"/>
            <a:r>
              <a:rPr lang="en-US" sz="2800" dirty="0"/>
              <a:t>I</a:t>
            </a:r>
            <a:r>
              <a:rPr lang="en-US" sz="2800" dirty="0" smtClean="0"/>
              <a:t>mprove </a:t>
            </a:r>
            <a:r>
              <a:rPr lang="en-US" sz="2800" dirty="0"/>
              <a:t>students' </a:t>
            </a:r>
            <a:r>
              <a:rPr lang="en-US" sz="2800" dirty="0" smtClean="0"/>
              <a:t> STEM </a:t>
            </a:r>
            <a:r>
              <a:rPr lang="en-US" sz="2800" dirty="0"/>
              <a:t>learning </a:t>
            </a:r>
            <a:r>
              <a:rPr lang="en-US" sz="2800" dirty="0" smtClean="0"/>
              <a:t>outcomes</a:t>
            </a:r>
          </a:p>
          <a:p>
            <a:pPr marL="123825" indent="0">
              <a:buNone/>
            </a:pPr>
            <a:endParaRPr lang="en-US" sz="1100" dirty="0" smtClean="0"/>
          </a:p>
          <a:p>
            <a:pPr marL="458788" indent="-334963"/>
            <a:r>
              <a:rPr lang="en-US" sz="2800" dirty="0" smtClean="0"/>
              <a:t>Generate knowledge on how students learn and on effective practice in undergraduate classrooms</a:t>
            </a:r>
          </a:p>
          <a:p>
            <a:pPr marL="123825" indent="0">
              <a:buNone/>
            </a:pPr>
            <a:endParaRPr lang="en-US" sz="1100" dirty="0" smtClean="0"/>
          </a:p>
          <a:p>
            <a:pPr marL="458788" indent="-334963"/>
            <a:r>
              <a:rPr lang="en-US" sz="2800" dirty="0" smtClean="0"/>
              <a:t>Broaden participation in STEM fields</a:t>
            </a:r>
          </a:p>
          <a:p>
            <a:pPr marL="458788" indent="-334963"/>
            <a:endParaRPr lang="en-US" sz="1100" dirty="0"/>
          </a:p>
          <a:p>
            <a:pPr marL="458788" indent="-334963"/>
            <a:r>
              <a:rPr lang="en-US" sz="2800" dirty="0" smtClean="0"/>
              <a:t>Advance the preparation of a globally-competitive workforce, including teachers</a:t>
            </a:r>
            <a:endParaRPr lang="en-US" sz="2800" dirty="0"/>
          </a:p>
        </p:txBody>
      </p:sp>
    </p:spTree>
    <p:extLst>
      <p:ext uri="{BB962C8B-B14F-4D97-AF65-F5344CB8AC3E}">
        <p14:creationId xmlns:p14="http://schemas.microsoft.com/office/powerpoint/2010/main" val="2632673794"/>
      </p:ext>
    </p:extLst>
  </p:cSld>
  <p:clrMapOvr>
    <a:masterClrMapping/>
  </p:clrMapOvr>
  <p:transition xmlns:p14="http://schemas.microsoft.com/office/powerpoint/2010/main" advClick="0" advTm="6000"/>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7239</TotalTime>
  <Words>2606</Words>
  <Application>Microsoft Macintosh PowerPoint</Application>
  <PresentationFormat>On-screen Show (4:3)</PresentationFormat>
  <Paragraphs>432</Paragraphs>
  <Slides>38</Slides>
  <Notes>31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Clarity</vt:lpstr>
      <vt:lpstr>PowerPoint Presentation</vt:lpstr>
      <vt:lpstr>PowerPoint Presentation</vt:lpstr>
      <vt:lpstr>PowerPoint Presentation</vt:lpstr>
      <vt:lpstr>PowerPoint Presentation</vt:lpstr>
      <vt:lpstr>PowerPoint Presentation</vt:lpstr>
      <vt:lpstr>IUSE - EHR Program</vt:lpstr>
      <vt:lpstr>IUSE - EHR supports 2 NSF strategic goals:</vt:lpstr>
      <vt:lpstr>IUSE - EHR supports 2 NSF strategic goals:</vt:lpstr>
      <vt:lpstr>PowerPoint Presentation</vt:lpstr>
      <vt:lpstr>PowerPoint Presentation</vt:lpstr>
      <vt:lpstr>IUSE - EHR Structure</vt:lpstr>
      <vt:lpstr>PowerPoint Presentation</vt:lpstr>
      <vt:lpstr>PowerPoint Presentation</vt:lpstr>
      <vt:lpstr>PowerPoint Presentation</vt:lpstr>
      <vt:lpstr>IUSE - EHR Deadlines – FY2015 </vt:lpstr>
      <vt:lpstr>Strands that Run Through Entire Proposal</vt:lpstr>
      <vt:lpstr>Review and Submission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Where are the Geoscience Proposals?</vt:lpstr>
      <vt:lpstr>Where are the Geoscience Proposals?</vt:lpstr>
      <vt:lpstr>IUSE - EHR Structure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National Science Foundation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NSF</dc:creator>
  <cp:lastModifiedBy>Computing &amp; Technology Services</cp:lastModifiedBy>
  <cp:revision>508</cp:revision>
  <cp:lastPrinted>2014-10-02T12:00:29Z</cp:lastPrinted>
  <dcterms:created xsi:type="dcterms:W3CDTF">2014-04-07T00:10:29Z</dcterms:created>
  <dcterms:modified xsi:type="dcterms:W3CDTF">2015-03-12T17:58:49Z</dcterms:modified>
</cp:coreProperties>
</file>